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818" r:id="rId2"/>
  </p:sldMasterIdLst>
  <p:notesMasterIdLst>
    <p:notesMasterId r:id="rId65"/>
  </p:notesMasterIdLst>
  <p:handoutMasterIdLst>
    <p:handoutMasterId r:id="rId66"/>
  </p:handoutMasterIdLst>
  <p:sldIdLst>
    <p:sldId id="256" r:id="rId3"/>
    <p:sldId id="411" r:id="rId4"/>
    <p:sldId id="412" r:id="rId5"/>
    <p:sldId id="413" r:id="rId6"/>
    <p:sldId id="414" r:id="rId7"/>
    <p:sldId id="416" r:id="rId8"/>
    <p:sldId id="417" r:id="rId9"/>
    <p:sldId id="418" r:id="rId10"/>
    <p:sldId id="419" r:id="rId11"/>
    <p:sldId id="420" r:id="rId12"/>
    <p:sldId id="421" r:id="rId13"/>
    <p:sldId id="422" r:id="rId14"/>
    <p:sldId id="423" r:id="rId15"/>
    <p:sldId id="425" r:id="rId16"/>
    <p:sldId id="426" r:id="rId17"/>
    <p:sldId id="428" r:id="rId18"/>
    <p:sldId id="430" r:id="rId19"/>
    <p:sldId id="431" r:id="rId20"/>
    <p:sldId id="433" r:id="rId21"/>
    <p:sldId id="434" r:id="rId22"/>
    <p:sldId id="435" r:id="rId23"/>
    <p:sldId id="436" r:id="rId24"/>
    <p:sldId id="437" r:id="rId25"/>
    <p:sldId id="438" r:id="rId26"/>
    <p:sldId id="439" r:id="rId27"/>
    <p:sldId id="440" r:id="rId28"/>
    <p:sldId id="441" r:id="rId29"/>
    <p:sldId id="442" r:id="rId30"/>
    <p:sldId id="443" r:id="rId31"/>
    <p:sldId id="444" r:id="rId32"/>
    <p:sldId id="445" r:id="rId33"/>
    <p:sldId id="446" r:id="rId34"/>
    <p:sldId id="447" r:id="rId35"/>
    <p:sldId id="448" r:id="rId36"/>
    <p:sldId id="449" r:id="rId37"/>
    <p:sldId id="450" r:id="rId38"/>
    <p:sldId id="451" r:id="rId39"/>
    <p:sldId id="452" r:id="rId40"/>
    <p:sldId id="453" r:id="rId41"/>
    <p:sldId id="454" r:id="rId42"/>
    <p:sldId id="455" r:id="rId43"/>
    <p:sldId id="456" r:id="rId44"/>
    <p:sldId id="457" r:id="rId45"/>
    <p:sldId id="458" r:id="rId46"/>
    <p:sldId id="459" r:id="rId47"/>
    <p:sldId id="460" r:id="rId48"/>
    <p:sldId id="461" r:id="rId49"/>
    <p:sldId id="462" r:id="rId50"/>
    <p:sldId id="463" r:id="rId51"/>
    <p:sldId id="464" r:id="rId52"/>
    <p:sldId id="465" r:id="rId53"/>
    <p:sldId id="466" r:id="rId54"/>
    <p:sldId id="467" r:id="rId55"/>
    <p:sldId id="468" r:id="rId56"/>
    <p:sldId id="469" r:id="rId57"/>
    <p:sldId id="470" r:id="rId58"/>
    <p:sldId id="471" r:id="rId59"/>
    <p:sldId id="472" r:id="rId60"/>
    <p:sldId id="473" r:id="rId61"/>
    <p:sldId id="474" r:id="rId62"/>
    <p:sldId id="415" r:id="rId63"/>
    <p:sldId id="475" r:id="rId64"/>
  </p:sldIdLst>
  <p:sldSz cx="9144000" cy="6858000" type="screen4x3"/>
  <p:notesSz cx="6797675" cy="9926638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FF9900"/>
    <a:srgbClr val="A86ED4"/>
    <a:srgbClr val="FF6600"/>
    <a:srgbClr val="FF9933"/>
    <a:srgbClr val="C7A1E3"/>
    <a:srgbClr val="9A7E82"/>
    <a:srgbClr val="008000"/>
  </p:clrMru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59" autoAdjust="0"/>
    <p:restoredTop sz="99283" autoAdjust="0"/>
  </p:normalViewPr>
  <p:slideViewPr>
    <p:cSldViewPr snapToGrid="0" snapToObjects="1">
      <p:cViewPr varScale="1">
        <p:scale>
          <a:sx n="74" d="100"/>
          <a:sy n="74" d="100"/>
        </p:scale>
        <p:origin x="-1440" y="-102"/>
      </p:cViewPr>
      <p:guideLst>
        <p:guide orient="horz" pos="1082"/>
        <p:guide orient="horz" pos="709"/>
        <p:guide orient="horz" pos="3858"/>
        <p:guide pos="2880"/>
        <p:guide pos="283"/>
        <p:guide pos="54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fld id="{5791270B-9722-44AD-B577-829D71B1A01E}" type="datetimeFigureOut">
              <a:rPr lang="th-TH"/>
              <a:pPr>
                <a:defRPr/>
              </a:pPr>
              <a:t>06/12/55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fld id="{67BF134D-A5AF-4F71-841F-77A4E0CE9E86}" type="slidenum">
              <a:rPr lang="th-TH"/>
              <a:pPr>
                <a:defRPr/>
              </a:pPr>
              <a:t>‹#›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fld id="{E5DE622F-FABD-468B-83F9-52767E0A8AED}" type="datetime1">
              <a:rPr lang="en-US"/>
              <a:pPr>
                <a:defRPr/>
              </a:pPr>
              <a:t>12/6/2012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fld id="{C3A5099D-16AA-48B8-9B21-B1B3AC1260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th-TH" smtClean="0"/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7456BA3-D5B4-462F-A244-5F969AEBCAE2}" type="slidenum">
              <a:rPr lang="th-TH" smtClean="0"/>
              <a:pPr>
                <a:defRPr/>
              </a:pPr>
              <a:t>27</a:t>
            </a:fld>
            <a:endParaRPr lang="th-TH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th-TH" smtClean="0"/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56338B1A-A61E-453E-B745-C571195CDEA8}" type="slidenum">
              <a:rPr lang="th-TH" smtClean="0"/>
              <a:pPr>
                <a:defRPr/>
              </a:pPr>
              <a:t>35</a:t>
            </a:fld>
            <a:endParaRPr lang="th-TH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th-TH" smtClean="0"/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356E93AD-0A7F-452C-89CA-4E01EA913A7C}" type="slidenum">
              <a:rPr lang="th-TH" smtClean="0"/>
              <a:pPr>
                <a:defRPr/>
              </a:pPr>
              <a:t>41</a:t>
            </a:fld>
            <a:endParaRPr lang="th-TH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BOA Slide-01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>
            <a:off x="447675" y="2651125"/>
            <a:ext cx="4389438" cy="1588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47675" y="4425950"/>
            <a:ext cx="4389438" cy="1588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9263" y="2677053"/>
            <a:ext cx="4389120" cy="1700213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263" y="4581144"/>
            <a:ext cx="4389120" cy="1645920"/>
          </a:xfrm>
        </p:spPr>
        <p:txBody>
          <a:bodyPr/>
          <a:lstStyle>
            <a:lvl1pPr marL="0" indent="0" algn="l">
              <a:buNone/>
              <a:defRPr b="0" i="0" u="none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12EC4C-6F37-4A37-827D-846CDFE01C1A}" type="datetime1">
              <a:rPr lang="en-US"/>
              <a:pPr>
                <a:defRPr/>
              </a:pPr>
              <a:t>12/6/2012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 kern="900" spc="2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Weekly Financial Review  |  Krungsri  |12 March 2012 |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0BDFB6-CD5D-4655-A226-7F014267EE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>
            <a:normAutofit/>
          </a:bodyPr>
          <a:lstStyle>
            <a:lvl1pPr algn="l">
              <a:defRPr sz="18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 marL="0" indent="0"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B5B7AE-CB2B-46E1-8A53-DB662505411C}" type="datetime1">
              <a:rPr lang="en-US"/>
              <a:pPr>
                <a:defRPr/>
              </a:pPr>
              <a:t>12/6/2012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 kern="900" spc="2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Weekly Financial Review  |  Krungsri  |12 March 2012 |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E82E7A-D507-4959-A14A-9276634058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>
            <a:normAutofit/>
          </a:bodyPr>
          <a:lstStyle>
            <a:lvl1pPr algn="l">
              <a:defRPr sz="18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3979A0-765B-4AD2-B987-D2CD0E793EF2}" type="datetime1">
              <a:rPr lang="en-US"/>
              <a:pPr>
                <a:defRPr/>
              </a:pPr>
              <a:t>12/6/2012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 kern="900" spc="2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Weekly Financial Review  |  Krungsri  |12 March 2012 |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CE855D-FD36-4966-88CB-4CC0679A84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B12617-25D9-4D19-BEF5-B772CD94BA94}" type="datetime1">
              <a:rPr lang="en-US"/>
              <a:pPr>
                <a:defRPr/>
              </a:pPr>
              <a:t>12/6/2012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 kern="900" spc="2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Weekly Financial Review  |  Krungsri  |12 March 2012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C00389-7FEA-4CE2-8622-B38EF38E84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6B7D4B-A91D-4083-AF15-B364B4780E73}" type="datetime1">
              <a:rPr lang="en-US"/>
              <a:pPr>
                <a:defRPr/>
              </a:pPr>
              <a:t>12/6/2012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 kern="900" spc="2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Weekly Financial Review  |  Krungsri  |12 March 2012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666B19-C340-4638-BA90-9557910927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E5C780-149E-4719-A464-AA45F6A4C284}" type="datetime1">
              <a:rPr lang="en-US"/>
              <a:pPr>
                <a:defRPr/>
              </a:pPr>
              <a:t>12/6/2012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Weekly Financial Review  |  Krungsri  |12 March 2012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621980-EF86-48D4-9CF4-2EDA86CE7F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5F947A-C09F-4F41-9B04-C237A04B5B99}" type="datetime1">
              <a:rPr lang="en-US"/>
              <a:pPr>
                <a:defRPr/>
              </a:pPr>
              <a:t>12/6/2012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Weekly Financial Review  |  Krungsri  |12 March 2012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DCB876-A6A9-4870-AD1E-E0D901E2C1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8AD796-9263-4C5F-BC95-6E186FB99638}" type="datetime1">
              <a:rPr lang="en-US"/>
              <a:pPr>
                <a:defRPr/>
              </a:pPr>
              <a:t>12/6/2012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Weekly Financial Review  |  Krungsri  |12 March 2012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A9C49A-6A42-4014-A659-AA30FDABA3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928BB5-CF21-4811-96B3-0C3F67D9E8A6}" type="datetime1">
              <a:rPr lang="en-US"/>
              <a:pPr>
                <a:defRPr/>
              </a:pPr>
              <a:t>12/6/2012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Weekly Financial Review  |  Krungsri  |12 March 2012 |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3B726C-06D1-4100-BB2E-8CBC82D41D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CA6E04-CEBE-4B4E-ABAD-3103952D982C}" type="datetime1">
              <a:rPr lang="en-US"/>
              <a:pPr>
                <a:defRPr/>
              </a:pPr>
              <a:t>12/6/2012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Weekly Financial Review  |  Krungsri  |12 March 2012 |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F8F9CA-C61E-428A-A437-DE7639AFC5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1B728D-9C33-4027-A221-4A03FC22AFF8}" type="datetime1">
              <a:rPr lang="en-US"/>
              <a:pPr>
                <a:defRPr/>
              </a:pPr>
              <a:t>12/6/2012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Weekly Financial Review  |  Krungsri  |12 March 2012 |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4BD8CA-344D-4B23-B904-82C2687159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cxnSp>
        <p:nvCxnSpPr>
          <p:cNvPr id="5" name="Straight Connector 4"/>
          <p:cNvCxnSpPr/>
          <p:nvPr/>
        </p:nvCxnSpPr>
        <p:spPr>
          <a:xfrm>
            <a:off x="447675" y="428625"/>
            <a:ext cx="4389438" cy="158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47675" y="2203450"/>
            <a:ext cx="4389438" cy="158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9263" y="454553"/>
            <a:ext cx="4389120" cy="1700213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263" y="2358644"/>
            <a:ext cx="4389120" cy="1645920"/>
          </a:xfrm>
        </p:spPr>
        <p:txBody>
          <a:bodyPr/>
          <a:lstStyle>
            <a:lvl1pPr marL="0" indent="0" algn="l">
              <a:buNone/>
              <a:defRPr b="0" i="0" u="none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4B4540-64B5-45AC-8170-E41B4C709E31}" type="datetime1">
              <a:rPr lang="en-US"/>
              <a:pPr>
                <a:defRPr/>
              </a:pPr>
              <a:t>12/6/2012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 kern="900" spc="2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Weekly Financial Review  |  Krungsri  |12 March 2012 |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B4E8E2-AF0A-4FE5-8A7B-1E7A21DB8B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644301-790E-4FAF-8FDE-853F67B7FF5D}" type="datetime1">
              <a:rPr lang="en-US"/>
              <a:pPr>
                <a:defRPr/>
              </a:pPr>
              <a:t>12/6/2012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Weekly Financial Review  |  Krungsri  |12 March 2012 |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05D541-605D-481D-9963-0FCE33F741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EC07F5-288F-44AA-B2FD-D6B7E659660E}" type="datetime1">
              <a:rPr lang="en-US"/>
              <a:pPr>
                <a:defRPr/>
              </a:pPr>
              <a:t>12/6/2012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Weekly Financial Review  |  Krungsri  |12 March 2012 |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318F7D-0299-4904-BEF2-64787032CB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th-TH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01C235-5378-43A8-BECA-F11ED4936197}" type="datetime1">
              <a:rPr lang="en-US"/>
              <a:pPr>
                <a:defRPr/>
              </a:pPr>
              <a:t>12/6/2012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Weekly Financial Review  |  Krungsri  |12 March 2012 |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5B2E91-D95D-4792-B435-F930D32B7F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31D922-FAE7-4C58-B00D-BF0E5A470D32}" type="datetime1">
              <a:rPr lang="en-US"/>
              <a:pPr>
                <a:defRPr/>
              </a:pPr>
              <a:t>12/6/2012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Weekly Financial Review  |  Krungsri  |12 March 2012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354632-8B94-460A-98D2-30EA606731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8E4FE2-042F-420C-A6CA-7FCF030AA444}" type="datetime1">
              <a:rPr lang="en-US"/>
              <a:pPr>
                <a:defRPr/>
              </a:pPr>
              <a:t>12/6/2012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Weekly Financial Review  |  Krungsri  |12 March 2012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3B4625-AC98-4B76-80EC-7A7FD670D6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9263" y="1591203"/>
            <a:ext cx="4389120" cy="1700213"/>
          </a:xfrm>
        </p:spPr>
        <p:txBody>
          <a:bodyPr>
            <a:normAutofit/>
          </a:bodyPr>
          <a:lstStyle>
            <a:lvl1pPr algn="l">
              <a:defRPr sz="42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263" y="3495294"/>
            <a:ext cx="4389120" cy="1645920"/>
          </a:xfrm>
        </p:spPr>
        <p:txBody>
          <a:bodyPr/>
          <a:lstStyle>
            <a:lvl1pPr marL="0" indent="0" algn="l">
              <a:buNone/>
              <a:defRPr b="0" i="0" u="none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90A452-3A72-4ADF-8AFD-D25CD88F6B45}" type="datetime1">
              <a:rPr lang="en-US"/>
              <a:pPr>
                <a:defRPr/>
              </a:pPr>
              <a:t>12/6/2012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 kern="900" spc="2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Weekly Financial Review  |  Krungsri  |12 March 2012 |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767E06-EC27-4E18-ABE8-479E0F8F34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DE3A4B-CB0B-445F-9EBA-432979EE196F}" type="datetime1">
              <a:rPr lang="en-US"/>
              <a:pPr>
                <a:defRPr/>
              </a:pPr>
              <a:t>12/6/2012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 kern="900" spc="2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Weekly Financial Review  |  Krungsri  |12 March 2012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9F4BCC-AA16-4EEA-95ED-60DCDBA12D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CB3400-4341-4707-8D54-E5838C68781A}" type="datetime1">
              <a:rPr lang="en-US"/>
              <a:pPr>
                <a:defRPr/>
              </a:pPr>
              <a:t>12/6/2012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 kern="900" spc="2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Weekly Financial Review  |  Krungsri  |12 March 2012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1347D6-6652-439B-A0DA-A391F88823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0" indent="0"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 marL="0" indent="0"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D4C09E-690C-457A-AA3A-C58F3B621227}" type="datetime1">
              <a:rPr lang="en-US"/>
              <a:pPr>
                <a:defRPr/>
              </a:pPr>
              <a:t>12/6/2012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 kern="900" spc="2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Weekly Financial Review  |  Krungsri  |12 March 2012 |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6521BF-FA03-4F4E-9D61-669A92B25F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 marL="0" indent="0"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 marL="0" indent="0"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A02F08-21C9-4080-9DAA-7FAECDB94C3C}" type="datetime1">
              <a:rPr lang="en-US"/>
              <a:pPr>
                <a:defRPr/>
              </a:pPr>
              <a:t>12/6/2012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 kern="900" spc="2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Weekly Financial Review  |  Krungsri  |12 March 2012 |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4C4FDC-DBFD-42FB-B3B0-D180E3BCA9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84C781-AEBE-4453-88C2-9E22233A9D04}" type="datetime1">
              <a:rPr lang="en-US"/>
              <a:pPr>
                <a:defRPr/>
              </a:pPr>
              <a:t>12/6/2012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 kern="900" spc="2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Weekly Financial Review  |  Krungsri  |12 March 2012 |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55A87-802F-4B52-BD7B-1CD043ACFE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29A692-8328-45B6-88E6-9022CBA7E4A3}" type="datetime1">
              <a:rPr lang="en-US"/>
              <a:pPr>
                <a:defRPr/>
              </a:pPr>
              <a:t>12/6/2012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 kern="900" spc="2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Weekly Financial Review  |  Krungsri  |12 March 2012 |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D1301F-8046-4EE1-8CF7-A5F0C43B1C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 descr="Final PPT_HR_Crop.jpg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0" y="6419850"/>
            <a:ext cx="91440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5893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38338" y="6491288"/>
            <a:ext cx="1828800" cy="265112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fld id="{09D5F75C-60A8-4440-88E0-9E3468B4FBA7}" type="datetime1">
              <a:rPr lang="en-US"/>
              <a:pPr>
                <a:defRPr/>
              </a:pPr>
              <a:t>12/6/2012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22738" y="6491288"/>
            <a:ext cx="4572000" cy="265112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Weekly Financial Review  |  Krungsri  |12 March 2012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7763" y="6491288"/>
            <a:ext cx="330200" cy="265112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900">
                <a:latin typeface="Arial" pitchFamily="34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fld id="{BE5DD8DA-40F9-4BD2-B6C1-6F95146EDD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  <p:sldLayoutId id="2147483974" r:id="rId10"/>
    <p:sldLayoutId id="2147483975" r:id="rId11"/>
    <p:sldLayoutId id="2147483976" r:id="rId12"/>
    <p:sldLayoutId id="2147483977" r:id="rId13"/>
  </p:sldLayoutIdLst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800" kern="1200">
          <a:solidFill>
            <a:srgbClr val="6F5F5E"/>
          </a:solidFill>
          <a:latin typeface="Arial"/>
          <a:ea typeface="MS PGothic" pitchFamily="34" charset="-128"/>
          <a:cs typeface="ＭＳ Ｐゴシック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6F5F5E"/>
          </a:solidFill>
          <a:latin typeface="Arial" charset="0"/>
          <a:ea typeface="MS PGothic" pitchFamily="34" charset="-128"/>
          <a:cs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6F5F5E"/>
          </a:solidFill>
          <a:latin typeface="Arial" charset="0"/>
          <a:ea typeface="MS PGothic" pitchFamily="34" charset="-128"/>
          <a:cs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6F5F5E"/>
          </a:solidFill>
          <a:latin typeface="Arial" charset="0"/>
          <a:ea typeface="MS PGothic" pitchFamily="34" charset="-128"/>
          <a:cs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rgbClr val="6F5F5E"/>
          </a:solidFill>
          <a:latin typeface="Arial" charset="0"/>
          <a:ea typeface="MS PGothic" pitchFamily="34" charset="-128"/>
          <a:cs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Char char="•"/>
        <a:defRPr sz="3200" b="1" kern="1200">
          <a:solidFill>
            <a:srgbClr val="6F5F5E"/>
          </a:solidFill>
          <a:latin typeface="Arial"/>
          <a:ea typeface="MS PGothic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Char char="–"/>
        <a:defRPr sz="1600" kern="1200">
          <a:solidFill>
            <a:srgbClr val="6F5F5E"/>
          </a:solidFill>
          <a:latin typeface="Arial"/>
          <a:ea typeface="MS PGothic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Char char="•"/>
        <a:defRPr sz="1400" kern="1200">
          <a:solidFill>
            <a:srgbClr val="6F5F5E"/>
          </a:solidFill>
          <a:latin typeface="Arial"/>
          <a:ea typeface="MS PGothic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Char char="–"/>
        <a:defRPr sz="1400" kern="1200">
          <a:solidFill>
            <a:srgbClr val="6F5F5E"/>
          </a:solidFill>
          <a:latin typeface="Arial"/>
          <a:ea typeface="MS PGothic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Char char="»"/>
        <a:defRPr sz="1400" kern="1200">
          <a:solidFill>
            <a:srgbClr val="6F5F5E"/>
          </a:solidFill>
          <a:latin typeface="Arial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th-TH" smtClean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fld id="{874E3999-3AE2-402D-A5F9-38A6094EF11A}" type="datetime1">
              <a:rPr lang="en-US"/>
              <a:pPr>
                <a:defRPr/>
              </a:pPr>
              <a:t>12/6/2012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/>
              <a:t>Weekly Financial Review  |  Krungsri  |12 March 2012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fld id="{1949E1EA-4992-4402-ACA7-A27393FD3E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4" r:id="rId1"/>
    <p:sldLayoutId id="2147483955" r:id="rId2"/>
    <p:sldLayoutId id="2147483956" r:id="rId3"/>
    <p:sldLayoutId id="2147483957" r:id="rId4"/>
    <p:sldLayoutId id="2147483958" r:id="rId5"/>
    <p:sldLayoutId id="2147483959" r:id="rId6"/>
    <p:sldLayoutId id="2147483960" r:id="rId7"/>
    <p:sldLayoutId id="2147483961" r:id="rId8"/>
    <p:sldLayoutId id="2147483962" r:id="rId9"/>
    <p:sldLayoutId id="2147483963" r:id="rId10"/>
    <p:sldLayoutId id="2147483964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.jpe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07.Viewer_Add_Viewer.avi" TargetMode="External"/><Relationship Id="rId3" Type="http://schemas.openxmlformats.org/officeDocument/2006/relationships/hyperlink" Target="02.Requester_&#3626;&#3619;&#3657;&#3634;&#3591;&#3588;&#3635;&#3586;&#3629;_&#3609;&#3636;&#3605;&#3636;&#3610;&#3640;&#3588;&#3588;&#3621;_&#3586;&#3629;&#3626;&#3636;&#3609;&#3648;&#3594;&#3639;&#3656;&#3629;&#3651;&#3627;&#3617;&#3656;.avi" TargetMode="External"/><Relationship Id="rId7" Type="http://schemas.openxmlformats.org/officeDocument/2006/relationships/hyperlink" Target="06.Requester_&#3588;&#3657;&#3609;&#3627;&#3634;&#3588;&#3635;&#3586;&#3629;_&#3607;&#3610;&#3607;&#3623;&#3609;&#3626;&#3636;&#3609;&#3648;&#3594;&#3639;&#3656;&#3629;.avi" TargetMode="External"/><Relationship Id="rId2" Type="http://schemas.openxmlformats.org/officeDocument/2006/relationships/hyperlink" Target="01.Requester_&#3626;&#3619;&#3657;&#3634;&#3591;&#3588;&#3635;&#3586;&#3629;_&#3610;&#3640;&#3588;&#3588;&#3621;&#3608;&#3619;&#3619;&#3617;&#3604;&#3634;_&#3586;&#3629;&#3626;&#3636;&#3609;&#3648;&#3594;&#3639;&#3656;&#3629;&#3651;&#3627;&#3617;&#3656;.avi" TargetMode="External"/><Relationship Id="rId1" Type="http://schemas.openxmlformats.org/officeDocument/2006/relationships/slideLayout" Target="../slideLayouts/slideLayout20.xml"/><Relationship Id="rId6" Type="http://schemas.openxmlformats.org/officeDocument/2006/relationships/hyperlink" Target="05.Requester_&#3588;&#3657;&#3609;&#3627;&#3634;&#3588;&#3635;&#3586;&#3629;_&#3586;&#3629;&#3626;&#3636;&#3609;&#3648;&#3594;&#3639;&#3656;&#3629;&#3651;&#3627;&#3617;&#3656;.avi" TargetMode="External"/><Relationship Id="rId5" Type="http://schemas.openxmlformats.org/officeDocument/2006/relationships/hyperlink" Target="04.Requester_&#3626;&#3619;&#3657;&#3634;&#3591;&#3588;&#3635;&#3586;&#3629;_&#3609;&#3636;&#3605;&#3636;&#3610;&#3640;&#3588;&#3588;&#3621;_&#3607;&#3610;&#3607;&#3623;&#3609;&#3626;&#3636;&#3609;&#3648;&#3594;&#3639;&#3656;&#3629;.avi" TargetMode="External"/><Relationship Id="rId4" Type="http://schemas.openxmlformats.org/officeDocument/2006/relationships/hyperlink" Target="03.Requester_&#3626;&#3619;&#3657;&#3634;&#3591;&#3588;&#3635;&#3586;&#3629;_&#3610;&#3640;&#3588;&#3588;&#3621;&#3608;&#3619;&#3619;&#3617;&#3604;&#3634;_&#3607;&#3610;&#3607;&#3623;&#3609;&#3626;&#3636;&#3609;&#3648;&#3594;&#3639;&#3656;&#3629;.avi" TargetMode="External"/><Relationship Id="rId9" Type="http://schemas.openxmlformats.org/officeDocument/2006/relationships/image" Target="../media/image96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mailto:Duanchai.Sitthikamtab@krungsri.com" TargetMode="External"/><Relationship Id="rId1" Type="http://schemas.openxmlformats.org/officeDocument/2006/relationships/slideLayout" Target="../slideLayouts/slideLayout2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subTitle" idx="1"/>
          </p:nvPr>
        </p:nvSpPr>
        <p:spPr>
          <a:xfrm>
            <a:off x="449263" y="2752725"/>
            <a:ext cx="5316537" cy="1646238"/>
          </a:xfrm>
        </p:spPr>
        <p:txBody>
          <a:bodyPr anchor="ctr"/>
          <a:lstStyle/>
          <a:p>
            <a:r>
              <a:rPr lang="en-US" sz="3600" smtClean="0">
                <a:latin typeface="Arial" pitchFamily="34" charset="0"/>
              </a:rPr>
              <a:t>KEC System</a:t>
            </a:r>
          </a:p>
          <a:p>
            <a:r>
              <a:rPr lang="en-US" sz="2000" smtClean="0">
                <a:latin typeface="Arial" pitchFamily="34" charset="0"/>
              </a:rPr>
              <a:t>Training for SME Pilot Group</a:t>
            </a:r>
          </a:p>
          <a:p>
            <a:r>
              <a:rPr lang="en-US" sz="2000" smtClean="0">
                <a:latin typeface="Arial" pitchFamily="34" charset="0"/>
              </a:rPr>
              <a:t>As of August 31, 2012</a:t>
            </a:r>
            <a:endParaRPr lang="en-US" sz="2400" smtClean="0">
              <a:latin typeface="Arial" pitchFamily="34" charset="0"/>
            </a:endParaRPr>
          </a:p>
        </p:txBody>
      </p:sp>
      <p:sp>
        <p:nvSpPr>
          <p:cNvPr id="23555" name="Slide Number Placeholder 2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0EEBD99-3E09-4AE4-AEBA-F7DC3D1AE621}" type="slidenum">
              <a:rPr lang="en-US" smtClean="0"/>
              <a:pPr>
                <a:defRPr/>
              </a:pPr>
              <a:t>1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2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BDD89AF-2D33-4499-8552-A9EA6BF61A5B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25603" name="Text Box 2"/>
          <p:cNvSpPr txBox="1">
            <a:spLocks noChangeArrowheads="1"/>
          </p:cNvSpPr>
          <p:nvPr/>
        </p:nvSpPr>
        <p:spPr bwMode="auto">
          <a:xfrm>
            <a:off x="928688" y="58738"/>
            <a:ext cx="6315075" cy="7016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lang="th-TH" sz="4000" b="1">
                <a:solidFill>
                  <a:srgbClr val="663300"/>
                </a:solidFill>
                <a:latin typeface="Cordia New" pitchFamily="34" charset="-34"/>
              </a:rPr>
              <a:t>แนบเอกสารประกอบในระบบ</a:t>
            </a:r>
            <a:r>
              <a:rPr lang="en-US" sz="4000" b="1">
                <a:solidFill>
                  <a:srgbClr val="663300"/>
                </a:solidFill>
                <a:latin typeface="Cordia New" pitchFamily="34" charset="-34"/>
                <a:cs typeface="Cordia New" pitchFamily="34" charset="-34"/>
              </a:rPr>
              <a:t> KEC </a:t>
            </a:r>
            <a:endParaRPr lang="th-TH" sz="4000" b="1">
              <a:solidFill>
                <a:srgbClr val="663300"/>
              </a:solidFill>
              <a:latin typeface="Cordia New" pitchFamily="34" charset="-34"/>
            </a:endParaRPr>
          </a:p>
        </p:txBody>
      </p:sp>
      <p:pic>
        <p:nvPicPr>
          <p:cNvPr id="25604" name="Picture 6" descr="attachment_button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2725" y="0"/>
            <a:ext cx="715963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5" name="Line 4"/>
          <p:cNvSpPr>
            <a:spLocks noChangeShapeType="1"/>
          </p:cNvSpPr>
          <p:nvPr/>
        </p:nvSpPr>
        <p:spPr bwMode="auto">
          <a:xfrm>
            <a:off x="179388" y="711200"/>
            <a:ext cx="8964612" cy="0"/>
          </a:xfrm>
          <a:prstGeom prst="line">
            <a:avLst/>
          </a:prstGeom>
          <a:noFill/>
          <a:ln w="76200">
            <a:solidFill>
              <a:srgbClr val="FFBF00"/>
            </a:solidFill>
            <a:round/>
            <a:headEnd/>
            <a:tailEnd/>
          </a:ln>
        </p:spPr>
        <p:txBody>
          <a:bodyPr/>
          <a:lstStyle/>
          <a:p>
            <a:endParaRPr lang="th-TH"/>
          </a:p>
        </p:txBody>
      </p:sp>
      <p:sp>
        <p:nvSpPr>
          <p:cNvPr id="25606" name="Title 1"/>
          <p:cNvSpPr txBox="1">
            <a:spLocks/>
          </p:cNvSpPr>
          <p:nvPr/>
        </p:nvSpPr>
        <p:spPr bwMode="auto">
          <a:xfrm>
            <a:off x="193675" y="871538"/>
            <a:ext cx="8891588" cy="548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000">
                <a:solidFill>
                  <a:srgbClr val="6F5F5E"/>
                </a:solidFill>
              </a:rPr>
              <a:t/>
            </a:r>
            <a:br>
              <a:rPr lang="en-US" sz="2000">
                <a:solidFill>
                  <a:srgbClr val="6F5F5E"/>
                </a:solidFill>
              </a:rPr>
            </a:br>
            <a:r>
              <a:rPr lang="en-US" sz="2000" b="1">
                <a:solidFill>
                  <a:srgbClr val="CC0099"/>
                </a:solidFill>
              </a:rPr>
              <a:t>2. </a:t>
            </a:r>
            <a:r>
              <a:rPr lang="th-TH" sz="2000" b="1">
                <a:solidFill>
                  <a:srgbClr val="CC0099"/>
                </a:solidFill>
              </a:rPr>
              <a:t>เนื่องจากกลุ่มเครดิตบูโร จะไม่ตรวจข้อมูลลูกค้า </a:t>
            </a:r>
            <a:r>
              <a:rPr lang="en-US" sz="2000" b="1">
                <a:solidFill>
                  <a:srgbClr val="CC0099"/>
                </a:solidFill>
              </a:rPr>
              <a:t>SME Size R </a:t>
            </a:r>
            <a:r>
              <a:rPr lang="th-TH" sz="2000" b="1">
                <a:solidFill>
                  <a:srgbClr val="CC0099"/>
                </a:solidFill>
              </a:rPr>
              <a:t> ที่มีการขอตรวจโดยเจ้าหน้าที่สินเชื่อที่ไม่ใช่ทีม </a:t>
            </a:r>
            <a:r>
              <a:rPr lang="en-US" sz="2000" b="1">
                <a:solidFill>
                  <a:srgbClr val="CC0099"/>
                </a:solidFill>
              </a:rPr>
              <a:t>SME-R</a:t>
            </a:r>
            <a:r>
              <a:rPr lang="th-TH" sz="2000" b="1">
                <a:solidFill>
                  <a:srgbClr val="CC0099"/>
                </a:solidFill>
              </a:rPr>
              <a:t>  นอกจากจะมีการประสานเปลี่ยน</a:t>
            </a:r>
            <a:r>
              <a:rPr lang="en-US" sz="2000" b="1">
                <a:solidFill>
                  <a:srgbClr val="CC0099"/>
                </a:solidFill>
              </a:rPr>
              <a:t> Cust Size </a:t>
            </a:r>
            <a:r>
              <a:rPr lang="th-TH" sz="2000" b="1">
                <a:solidFill>
                  <a:srgbClr val="CC0099"/>
                </a:solidFill>
              </a:rPr>
              <a:t>แล้ว แต่ในระบบยังไม่ได้ </a:t>
            </a:r>
            <a:r>
              <a:rPr lang="en-US" sz="2000" b="1">
                <a:solidFill>
                  <a:srgbClr val="CC0099"/>
                </a:solidFill>
              </a:rPr>
              <a:t>Update </a:t>
            </a:r>
            <a:endParaRPr lang="th-TH" sz="2000" b="1">
              <a:solidFill>
                <a:srgbClr val="CC0099"/>
              </a:solidFill>
            </a:endParaRPr>
          </a:p>
          <a:p>
            <a:endParaRPr lang="th-TH" sz="2000">
              <a:solidFill>
                <a:srgbClr val="6F5F5E"/>
              </a:solidFill>
            </a:endParaRPr>
          </a:p>
          <a:p>
            <a:r>
              <a:rPr lang="th-TH" sz="2000">
                <a:solidFill>
                  <a:srgbClr val="6F5F5E"/>
                </a:solidFill>
              </a:rPr>
              <a:t> </a:t>
            </a:r>
            <a:r>
              <a:rPr lang="en-US" sz="2000">
                <a:solidFill>
                  <a:srgbClr val="6F5F5E"/>
                </a:solidFill>
              </a:rPr>
              <a:t>	</a:t>
            </a:r>
            <a:r>
              <a:rPr lang="th-TH" sz="2000"/>
              <a:t>ให้ </a:t>
            </a:r>
            <a:r>
              <a:rPr lang="en-US" sz="2000">
                <a:cs typeface="Cordia New" pitchFamily="34" charset="-34"/>
              </a:rPr>
              <a:t>RM </a:t>
            </a:r>
            <a:r>
              <a:rPr lang="th-TH" sz="2000"/>
              <a:t>แนบ </a:t>
            </a:r>
            <a:r>
              <a:rPr lang="en-US" sz="2000">
                <a:cs typeface="Cordia New" pitchFamily="34" charset="-34"/>
              </a:rPr>
              <a:t>Lotus Notes </a:t>
            </a:r>
            <a:r>
              <a:rPr lang="th-TH" sz="2000"/>
              <a:t>ที่มีการประสานแจ้งเปลี่ยน </a:t>
            </a:r>
            <a:r>
              <a:rPr lang="en-US" sz="2000">
                <a:cs typeface="Cordia New" pitchFamily="34" charset="-34"/>
              </a:rPr>
              <a:t>Cust. Size </a:t>
            </a:r>
            <a:r>
              <a:rPr lang="th-TH" sz="2000"/>
              <a:t>แล้วมาในระบบ </a:t>
            </a:r>
            <a:r>
              <a:rPr lang="en-US" sz="2000">
                <a:cs typeface="Cordia New" pitchFamily="34" charset="-34"/>
              </a:rPr>
              <a:t>KEC </a:t>
            </a:r>
            <a:r>
              <a:rPr lang="th-TH" sz="2000"/>
              <a:t>ด้วย กลุ่มเครดิตบูโรจึงจะดำเนินการสืบค้นข้อมูล </a:t>
            </a:r>
            <a:r>
              <a:rPr lang="en-US" sz="2000">
                <a:cs typeface="Cordia New" pitchFamily="34" charset="-34"/>
              </a:rPr>
              <a:t>NCB </a:t>
            </a:r>
            <a:r>
              <a:rPr lang="th-TH" sz="2000"/>
              <a:t>ให้</a:t>
            </a:r>
          </a:p>
          <a:p>
            <a:endParaRPr lang="th-TH" sz="2000">
              <a:solidFill>
                <a:srgbClr val="6F5F5E"/>
              </a:solidFill>
            </a:endParaRPr>
          </a:p>
          <a:p>
            <a:endParaRPr lang="en-US" sz="2000">
              <a:solidFill>
                <a:srgbClr val="6F5F5E"/>
              </a:solidFill>
            </a:endParaRPr>
          </a:p>
          <a:p>
            <a:r>
              <a:rPr lang="th-TH" sz="2000" b="1" u="sng">
                <a:solidFill>
                  <a:srgbClr val="000099"/>
                </a:solidFill>
              </a:rPr>
              <a:t>ขั้นตอนการเปลี่ยนแปลง</a:t>
            </a:r>
            <a:r>
              <a:rPr lang="en-US" sz="2000" b="1" u="sng">
                <a:solidFill>
                  <a:srgbClr val="000099"/>
                </a:solidFill>
              </a:rPr>
              <a:t> Cust Size</a:t>
            </a:r>
            <a:endParaRPr lang="th-TH" sz="2000" b="1" u="sng">
              <a:solidFill>
                <a:srgbClr val="000099"/>
              </a:solidFill>
            </a:endParaRPr>
          </a:p>
          <a:p>
            <a:r>
              <a:rPr lang="th-TH" sz="2000"/>
              <a:t>ให้ประสานกับทีมรับผิดชอบ</a:t>
            </a:r>
            <a:r>
              <a:rPr lang="en-US" sz="2000"/>
              <a:t> </a:t>
            </a:r>
            <a:r>
              <a:rPr lang="th-TH" sz="2000"/>
              <a:t>คือ กลุ่มบริหารเครือข่ายและปฏิบัติการ </a:t>
            </a:r>
            <a:r>
              <a:rPr lang="en-US" sz="2000"/>
              <a:t>SME </a:t>
            </a:r>
            <a:r>
              <a:rPr lang="th-TH" sz="2000"/>
              <a:t>(คุณสมศักดิ์ วงศ์ศุภลักษณ์, คุณสุรสิทธิ์ หมวกผัน)  จะรวบรวมคำขอเปลี่ยนแปลง</a:t>
            </a:r>
            <a:r>
              <a:rPr lang="en-US" sz="2000"/>
              <a:t> Cust Size </a:t>
            </a:r>
            <a:r>
              <a:rPr lang="th-TH" sz="2000"/>
              <a:t>แจ้งปรับปรุงในระบบ</a:t>
            </a:r>
            <a:r>
              <a:rPr lang="en-US" sz="2000"/>
              <a:t> CIM</a:t>
            </a:r>
            <a:r>
              <a:rPr lang="th-TH" sz="2000"/>
              <a:t> ทุกสิ้นเดือน แล้วข้อมูลในระบบ</a:t>
            </a:r>
            <a:r>
              <a:rPr lang="en-US" sz="2000"/>
              <a:t> CIM</a:t>
            </a:r>
            <a:r>
              <a:rPr lang="th-TH" sz="2000"/>
              <a:t> จะ </a:t>
            </a:r>
            <a:r>
              <a:rPr lang="en-US" sz="2000"/>
              <a:t>Update </a:t>
            </a:r>
            <a:r>
              <a:rPr lang="th-TH" sz="2000"/>
              <a:t>ในกลางเดือนถัดไป</a:t>
            </a:r>
          </a:p>
          <a:p>
            <a:r>
              <a:rPr lang="th-TH" sz="2000"/>
              <a:t>สามารถสอบถามเพิ่มเติมได้ที่ โทร.02-2963198, 02-2963060</a:t>
            </a:r>
          </a:p>
          <a:p>
            <a:endParaRPr lang="th-TH" sz="2000"/>
          </a:p>
          <a:p>
            <a:r>
              <a:rPr lang="en-US" sz="2000" b="1">
                <a:solidFill>
                  <a:srgbClr val="CC0099"/>
                </a:solidFill>
              </a:rPr>
              <a:t>3.</a:t>
            </a:r>
            <a:r>
              <a:rPr lang="th-TH" sz="2000" b="1">
                <a:solidFill>
                  <a:srgbClr val="CC0099"/>
                </a:solidFill>
              </a:rPr>
              <a:t>  กรณีเป็นลูกค้า </a:t>
            </a:r>
            <a:r>
              <a:rPr lang="en-US" sz="2000" b="1">
                <a:solidFill>
                  <a:srgbClr val="CC0099"/>
                </a:solidFill>
              </a:rPr>
              <a:t>Out of scope SME-R</a:t>
            </a:r>
            <a:endParaRPr lang="th-TH" sz="2000" b="1">
              <a:solidFill>
                <a:srgbClr val="CC0099"/>
              </a:solidFill>
            </a:endParaRPr>
          </a:p>
          <a:p>
            <a:endParaRPr lang="en-US" sz="2000">
              <a:solidFill>
                <a:srgbClr val="6F5F5E"/>
              </a:solidFill>
            </a:endParaRPr>
          </a:p>
          <a:p>
            <a:r>
              <a:rPr lang="en-US" sz="2000">
                <a:solidFill>
                  <a:srgbClr val="6F5F5E"/>
                </a:solidFill>
              </a:rPr>
              <a:t>	</a:t>
            </a:r>
            <a:r>
              <a:rPr lang="th-TH" sz="2000"/>
              <a:t>สามารถแนบใบ </a:t>
            </a:r>
            <a:r>
              <a:rPr lang="en-US" sz="2000"/>
              <a:t>Out of scope SME-R </a:t>
            </a:r>
            <a:r>
              <a:rPr lang="th-TH" sz="2000"/>
              <a:t>ในระบบ </a:t>
            </a:r>
            <a:r>
              <a:rPr lang="en-US" sz="2000"/>
              <a:t>KEC </a:t>
            </a:r>
            <a:r>
              <a:rPr lang="th-TH" sz="2000"/>
              <a:t>เพื่อขอตรวจข้อมูลเครดิตได้</a:t>
            </a:r>
          </a:p>
          <a:p>
            <a:endParaRPr lang="en-US" sz="2000"/>
          </a:p>
          <a:p>
            <a:r>
              <a:rPr lang="th-TH" sz="2000"/>
              <a:t/>
            </a:r>
            <a:br>
              <a:rPr lang="th-TH" sz="2000"/>
            </a:br>
            <a:r>
              <a:rPr lang="th-TH" sz="2000">
                <a:solidFill>
                  <a:srgbClr val="6F5F5E"/>
                </a:solidFill>
              </a:rPr>
              <a:t/>
            </a:r>
            <a:br>
              <a:rPr lang="th-TH" sz="2000">
                <a:solidFill>
                  <a:srgbClr val="6F5F5E"/>
                </a:solidFill>
              </a:rPr>
            </a:br>
            <a:endParaRPr lang="en-US" sz="2000">
              <a:solidFill>
                <a:srgbClr val="6F5F5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2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FFA7368F-71AA-4DA7-870B-EFCEA115D4FA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26627" name="Text Box 2"/>
          <p:cNvSpPr txBox="1">
            <a:spLocks noChangeArrowheads="1"/>
          </p:cNvSpPr>
          <p:nvPr/>
        </p:nvSpPr>
        <p:spPr bwMode="auto">
          <a:xfrm>
            <a:off x="928688" y="58738"/>
            <a:ext cx="6315075" cy="7016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lang="th-TH" sz="4000" b="1">
                <a:solidFill>
                  <a:srgbClr val="663300"/>
                </a:solidFill>
                <a:latin typeface="Cordia New" pitchFamily="34" charset="-34"/>
              </a:rPr>
              <a:t>แนบเอกสารประกอบในระบบ</a:t>
            </a:r>
            <a:r>
              <a:rPr lang="en-US" sz="4000" b="1">
                <a:solidFill>
                  <a:srgbClr val="663300"/>
                </a:solidFill>
                <a:latin typeface="Cordia New" pitchFamily="34" charset="-34"/>
                <a:cs typeface="Cordia New" pitchFamily="34" charset="-34"/>
              </a:rPr>
              <a:t> KEC </a:t>
            </a:r>
            <a:endParaRPr lang="th-TH" sz="4000" b="1">
              <a:solidFill>
                <a:srgbClr val="663300"/>
              </a:solidFill>
              <a:latin typeface="Cordia New" pitchFamily="34" charset="-34"/>
            </a:endParaRPr>
          </a:p>
        </p:txBody>
      </p:sp>
      <p:pic>
        <p:nvPicPr>
          <p:cNvPr id="26628" name="Picture 6" descr="attachment_button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2725" y="0"/>
            <a:ext cx="715963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9" name="Line 4"/>
          <p:cNvSpPr>
            <a:spLocks noChangeShapeType="1"/>
          </p:cNvSpPr>
          <p:nvPr/>
        </p:nvSpPr>
        <p:spPr bwMode="auto">
          <a:xfrm>
            <a:off x="179388" y="711200"/>
            <a:ext cx="8964612" cy="0"/>
          </a:xfrm>
          <a:prstGeom prst="line">
            <a:avLst/>
          </a:prstGeom>
          <a:noFill/>
          <a:ln w="76200">
            <a:solidFill>
              <a:srgbClr val="FFBF00"/>
            </a:solidFill>
            <a:round/>
            <a:headEnd/>
            <a:tailEnd/>
          </a:ln>
        </p:spPr>
        <p:txBody>
          <a:bodyPr/>
          <a:lstStyle/>
          <a:p>
            <a:endParaRPr lang="th-TH"/>
          </a:p>
        </p:txBody>
      </p:sp>
      <p:sp>
        <p:nvSpPr>
          <p:cNvPr id="26630" name="Title 1"/>
          <p:cNvSpPr txBox="1">
            <a:spLocks/>
          </p:cNvSpPr>
          <p:nvPr/>
        </p:nvSpPr>
        <p:spPr bwMode="auto">
          <a:xfrm>
            <a:off x="193675" y="871538"/>
            <a:ext cx="8891588" cy="444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000">
                <a:solidFill>
                  <a:srgbClr val="6F5F5E"/>
                </a:solidFill>
              </a:rPr>
              <a:t/>
            </a:r>
            <a:br>
              <a:rPr lang="en-US" sz="2000">
                <a:solidFill>
                  <a:srgbClr val="6F5F5E"/>
                </a:solidFill>
              </a:rPr>
            </a:br>
            <a:endParaRPr lang="th-TH" sz="2000">
              <a:solidFill>
                <a:srgbClr val="6F5F5E"/>
              </a:solidFill>
            </a:endParaRPr>
          </a:p>
          <a:p>
            <a:r>
              <a:rPr lang="en-US" sz="2000" b="1">
                <a:solidFill>
                  <a:srgbClr val="CC0099"/>
                </a:solidFill>
              </a:rPr>
              <a:t>4. </a:t>
            </a:r>
            <a:r>
              <a:rPr lang="th-TH" sz="2000" b="1">
                <a:solidFill>
                  <a:srgbClr val="CC0099"/>
                </a:solidFill>
              </a:rPr>
              <a:t>กรณีลูกค้าเป็นพนักงานของธนาคาร กลุ่มเครดิตบูโรจะไม่สืบค้นข้อมูล </a:t>
            </a:r>
            <a:r>
              <a:rPr lang="en-US" sz="2000" b="1">
                <a:solidFill>
                  <a:srgbClr val="CC0099"/>
                </a:solidFill>
                <a:cs typeface="Cordia New" pitchFamily="34" charset="-34"/>
              </a:rPr>
              <a:t>NCB </a:t>
            </a:r>
            <a:r>
              <a:rPr lang="th-TH" sz="2000" b="1">
                <a:solidFill>
                  <a:srgbClr val="CC0099"/>
                </a:solidFill>
              </a:rPr>
              <a:t>ให้  นอกจากจะมีการชี้แจงให้ทราบได้ว่า  พนักงานรายดังกล่าวมีการขอใช้สินเชื่อ </a:t>
            </a:r>
            <a:r>
              <a:rPr lang="en-US" sz="2000" b="1">
                <a:solidFill>
                  <a:srgbClr val="CC0099"/>
                </a:solidFill>
                <a:cs typeface="Cordia New" pitchFamily="34" charset="-34"/>
              </a:rPr>
              <a:t> SME </a:t>
            </a:r>
            <a:r>
              <a:rPr lang="th-TH" sz="2000" b="1">
                <a:solidFill>
                  <a:srgbClr val="CC0099"/>
                </a:solidFill>
              </a:rPr>
              <a:t>จริง โดยให้แนบหลักฐานคำขอสินเชื่อในระบบ</a:t>
            </a:r>
            <a:r>
              <a:rPr lang="en-US" sz="2000" b="1">
                <a:solidFill>
                  <a:srgbClr val="CC0099"/>
                </a:solidFill>
                <a:cs typeface="Cordia New" pitchFamily="34" charset="-34"/>
              </a:rPr>
              <a:t> KEC</a:t>
            </a:r>
            <a:endParaRPr lang="th-TH" sz="2000" b="1">
              <a:solidFill>
                <a:srgbClr val="CC0099"/>
              </a:solidFill>
            </a:endParaRPr>
          </a:p>
          <a:p>
            <a:endParaRPr lang="th-TH" sz="2000">
              <a:solidFill>
                <a:srgbClr val="6F5F5E"/>
              </a:solidFill>
            </a:endParaRPr>
          </a:p>
          <a:p>
            <a:r>
              <a:rPr lang="th-TH" sz="2000"/>
              <a:t>     สามารถ </a:t>
            </a:r>
            <a:r>
              <a:rPr lang="en-US" sz="2000"/>
              <a:t>Scan </a:t>
            </a:r>
            <a:r>
              <a:rPr lang="th-TH" sz="2000"/>
              <a:t>คำขอสินเชื่อ แนบในระบบ</a:t>
            </a:r>
            <a:r>
              <a:rPr lang="en-US" sz="2000"/>
              <a:t> KEC </a:t>
            </a:r>
            <a:r>
              <a:rPr lang="th-TH" sz="2000"/>
              <a:t>ได้</a:t>
            </a:r>
          </a:p>
          <a:p>
            <a:r>
              <a:rPr lang="th-TH" sz="2000">
                <a:solidFill>
                  <a:srgbClr val="6F5F5E"/>
                </a:solidFill>
              </a:rPr>
              <a:t/>
            </a:r>
            <a:br>
              <a:rPr lang="th-TH" sz="2000">
                <a:solidFill>
                  <a:srgbClr val="6F5F5E"/>
                </a:solidFill>
              </a:rPr>
            </a:br>
            <a:r>
              <a:rPr lang="th-TH" sz="2000">
                <a:solidFill>
                  <a:srgbClr val="6F5F5E"/>
                </a:solidFill>
              </a:rPr>
              <a:t/>
            </a:r>
            <a:br>
              <a:rPr lang="th-TH" sz="2000">
                <a:solidFill>
                  <a:srgbClr val="6F5F5E"/>
                </a:solidFill>
              </a:rPr>
            </a:br>
            <a:endParaRPr lang="en-US" sz="2000">
              <a:solidFill>
                <a:srgbClr val="6F5F5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2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3EF3FC11-33FD-4D50-A03F-76D6B2C1452B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27651" name="Line 4"/>
          <p:cNvSpPr>
            <a:spLocks noChangeShapeType="1"/>
          </p:cNvSpPr>
          <p:nvPr/>
        </p:nvSpPr>
        <p:spPr bwMode="auto">
          <a:xfrm>
            <a:off x="120650" y="682625"/>
            <a:ext cx="8964613" cy="0"/>
          </a:xfrm>
          <a:prstGeom prst="line">
            <a:avLst/>
          </a:prstGeom>
          <a:noFill/>
          <a:ln w="76200">
            <a:solidFill>
              <a:srgbClr val="FFBF00"/>
            </a:solidFill>
            <a:round/>
            <a:headEnd/>
            <a:tailEnd/>
          </a:ln>
        </p:spPr>
        <p:txBody>
          <a:bodyPr/>
          <a:lstStyle/>
          <a:p>
            <a:endParaRPr lang="th-TH"/>
          </a:p>
        </p:txBody>
      </p:sp>
      <p:sp>
        <p:nvSpPr>
          <p:cNvPr id="6" name="Oval 5"/>
          <p:cNvSpPr/>
          <p:nvPr/>
        </p:nvSpPr>
        <p:spPr>
          <a:xfrm>
            <a:off x="193902" y="14514"/>
            <a:ext cx="604383" cy="59537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chemeClr val="tx1">
                  <a:lumMod val="50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27655" name="TextBox 7"/>
          <p:cNvSpPr txBox="1">
            <a:spLocks noChangeArrowheads="1"/>
          </p:cNvSpPr>
          <p:nvPr/>
        </p:nvSpPr>
        <p:spPr bwMode="auto">
          <a:xfrm>
            <a:off x="130175" y="109538"/>
            <a:ext cx="7413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1"/>
              <a:t>FAQ</a:t>
            </a:r>
          </a:p>
        </p:txBody>
      </p:sp>
      <p:sp>
        <p:nvSpPr>
          <p:cNvPr id="27656" name="TextBox 8"/>
          <p:cNvSpPr txBox="1">
            <a:spLocks noChangeArrowheads="1"/>
          </p:cNvSpPr>
          <p:nvPr/>
        </p:nvSpPr>
        <p:spPr bwMode="auto">
          <a:xfrm>
            <a:off x="827088" y="66675"/>
            <a:ext cx="2322512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h-TH" sz="2400" b="1">
                <a:latin typeface="Tahoma" pitchFamily="34" charset="0"/>
                <a:cs typeface="Tahoma" pitchFamily="34" charset="0"/>
              </a:rPr>
              <a:t>คำถามคำตอบ</a:t>
            </a:r>
            <a:endParaRPr lang="en-US" sz="2400" b="1">
              <a:latin typeface="Tahoma" pitchFamily="34" charset="0"/>
              <a:cs typeface="Tahoma" pitchFamily="34" charset="0"/>
            </a:endParaRPr>
          </a:p>
        </p:txBody>
      </p:sp>
      <p:sp>
        <p:nvSpPr>
          <p:cNvPr id="27657" name="Title 1"/>
          <p:cNvSpPr txBox="1">
            <a:spLocks/>
          </p:cNvSpPr>
          <p:nvPr/>
        </p:nvSpPr>
        <p:spPr bwMode="auto">
          <a:xfrm>
            <a:off x="206375" y="1025525"/>
            <a:ext cx="8891588" cy="5184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800" b="1">
                <a:solidFill>
                  <a:srgbClr val="6F5F5E"/>
                </a:solidFill>
              </a:rPr>
              <a:t/>
            </a:r>
            <a:br>
              <a:rPr lang="en-US" sz="1800" b="1">
                <a:solidFill>
                  <a:srgbClr val="6F5F5E"/>
                </a:solidFill>
              </a:rPr>
            </a:br>
            <a:r>
              <a:rPr lang="en-US" sz="1800" b="1">
                <a:solidFill>
                  <a:srgbClr val="CC0099"/>
                </a:solidFill>
              </a:rPr>
              <a:t>Q :  </a:t>
            </a:r>
            <a:r>
              <a:rPr lang="th-TH" sz="1800" b="1">
                <a:solidFill>
                  <a:srgbClr val="CC0099"/>
                </a:solidFill>
              </a:rPr>
              <a:t>กรณีลูกค้าไม่มีบัตรประชาชน สามารถใช้บัตรอื่นแทนได้หรือไม่</a:t>
            </a:r>
            <a:r>
              <a:rPr lang="en-US" sz="1800" b="1">
                <a:solidFill>
                  <a:srgbClr val="CC0099"/>
                </a:solidFill>
              </a:rPr>
              <a:t> ?</a:t>
            </a:r>
            <a:r>
              <a:rPr lang="th-TH" sz="1800" b="1">
                <a:solidFill>
                  <a:srgbClr val="6F5F5E"/>
                </a:solidFill>
              </a:rPr>
              <a:t/>
            </a:r>
            <a:br>
              <a:rPr lang="th-TH" sz="1800" b="1">
                <a:solidFill>
                  <a:srgbClr val="6F5F5E"/>
                </a:solidFill>
              </a:rPr>
            </a:br>
            <a:r>
              <a:rPr lang="en-US" sz="1800" b="1">
                <a:solidFill>
                  <a:srgbClr val="6F5F5E"/>
                </a:solidFill>
              </a:rPr>
              <a:t>A:   </a:t>
            </a:r>
            <a:r>
              <a:rPr lang="th-TH" sz="1800" b="1">
                <a:solidFill>
                  <a:srgbClr val="000099"/>
                </a:solidFill>
              </a:rPr>
              <a:t>ใช้ได้ เช่น ใบขับขี่ หรือ บัตรข้าราชการ ที่มีหมายเลขประจำตัวประชาชน 13 หลัก ระบุไว้ในบัตร และบัตรนั้นต้องไม่หมดอายุ </a:t>
            </a:r>
            <a:endParaRPr lang="en-US" sz="1800" b="1">
              <a:solidFill>
                <a:srgbClr val="000099"/>
              </a:solidFill>
              <a:cs typeface="Cordia New" pitchFamily="34" charset="-34"/>
            </a:endParaRPr>
          </a:p>
          <a:p>
            <a:r>
              <a:rPr lang="en-US" sz="1800" b="1">
                <a:solidFill>
                  <a:srgbClr val="000099"/>
                </a:solidFill>
                <a:cs typeface="Cordia New" pitchFamily="34" charset="-34"/>
              </a:rPr>
              <a:t>       </a:t>
            </a:r>
            <a:r>
              <a:rPr lang="th-TH" sz="1800" b="1">
                <a:solidFill>
                  <a:srgbClr val="000099"/>
                </a:solidFill>
              </a:rPr>
              <a:t>พร้อมแนบสำเนาทะเบียนบ้านด้วย</a:t>
            </a:r>
            <a:r>
              <a:rPr lang="th-TH" sz="1800" b="1">
                <a:solidFill>
                  <a:srgbClr val="6F5F5E"/>
                </a:solidFill>
              </a:rPr>
              <a:t/>
            </a:r>
            <a:br>
              <a:rPr lang="th-TH" sz="1800" b="1">
                <a:solidFill>
                  <a:srgbClr val="6F5F5E"/>
                </a:solidFill>
              </a:rPr>
            </a:br>
            <a:r>
              <a:rPr lang="th-TH" sz="1800" b="1">
                <a:solidFill>
                  <a:srgbClr val="6F5F5E"/>
                </a:solidFill>
              </a:rPr>
              <a:t/>
            </a:r>
            <a:br>
              <a:rPr lang="th-TH" sz="1800" b="1">
                <a:solidFill>
                  <a:srgbClr val="6F5F5E"/>
                </a:solidFill>
              </a:rPr>
            </a:br>
            <a:r>
              <a:rPr lang="en-US" sz="1800" b="1">
                <a:solidFill>
                  <a:srgbClr val="CC0099"/>
                </a:solidFill>
              </a:rPr>
              <a:t>Q: </a:t>
            </a:r>
            <a:r>
              <a:rPr lang="th-TH" sz="1800" b="1">
                <a:solidFill>
                  <a:srgbClr val="CC0099"/>
                </a:solidFill>
              </a:rPr>
              <a:t>กรณีไม่มีชื่อเป็น </a:t>
            </a:r>
            <a:r>
              <a:rPr lang="en-US" sz="1800" b="1">
                <a:solidFill>
                  <a:srgbClr val="CC0099"/>
                </a:solidFill>
                <a:cs typeface="Cordia New" pitchFamily="34" charset="-34"/>
              </a:rPr>
              <a:t>Viewer</a:t>
            </a:r>
            <a:r>
              <a:rPr lang="th-TH" sz="1800" b="1">
                <a:solidFill>
                  <a:srgbClr val="CC0099"/>
                </a:solidFill>
              </a:rPr>
              <a:t> (ผู้มีสิทธิ์ดูข้อมูลลูกค้า) เค้าจะเปิดรายงานผลเปิดได้หรือไม่</a:t>
            </a:r>
            <a:r>
              <a:rPr lang="en-US" sz="1800" b="1">
                <a:solidFill>
                  <a:srgbClr val="CC0099"/>
                </a:solidFill>
              </a:rPr>
              <a:t> ?</a:t>
            </a:r>
            <a:r>
              <a:rPr lang="th-TH" sz="1800" b="1">
                <a:solidFill>
                  <a:srgbClr val="6F5F5E"/>
                </a:solidFill>
              </a:rPr>
              <a:t/>
            </a:r>
            <a:br>
              <a:rPr lang="th-TH" sz="1800" b="1">
                <a:solidFill>
                  <a:srgbClr val="6F5F5E"/>
                </a:solidFill>
              </a:rPr>
            </a:br>
            <a:r>
              <a:rPr lang="en-US" sz="1800" b="1">
                <a:solidFill>
                  <a:srgbClr val="000099"/>
                </a:solidFill>
              </a:rPr>
              <a:t>A:  </a:t>
            </a:r>
            <a:r>
              <a:rPr lang="th-TH" sz="1800" b="1">
                <a:solidFill>
                  <a:srgbClr val="000099"/>
                </a:solidFill>
              </a:rPr>
              <a:t>ไม่ได้ค่ะ</a:t>
            </a:r>
          </a:p>
          <a:p>
            <a:endParaRPr lang="th-TH" sz="1800" b="1">
              <a:solidFill>
                <a:srgbClr val="6F5F5E"/>
              </a:solidFill>
            </a:endParaRPr>
          </a:p>
          <a:p>
            <a:r>
              <a:rPr lang="en-US" sz="1800" b="1">
                <a:solidFill>
                  <a:srgbClr val="CC0099"/>
                </a:solidFill>
              </a:rPr>
              <a:t>Q: </a:t>
            </a:r>
            <a:r>
              <a:rPr lang="th-TH" sz="1800" b="1">
                <a:solidFill>
                  <a:srgbClr val="CC0099"/>
                </a:solidFill>
              </a:rPr>
              <a:t>ระบบจำกัดจำนวน</a:t>
            </a:r>
            <a:r>
              <a:rPr lang="en-US" sz="1800" b="1">
                <a:solidFill>
                  <a:srgbClr val="CC0099"/>
                </a:solidFill>
              </a:rPr>
              <a:t> Viewer </a:t>
            </a:r>
            <a:r>
              <a:rPr lang="th-TH" sz="1800" b="1">
                <a:solidFill>
                  <a:srgbClr val="CC0099"/>
                </a:solidFill>
              </a:rPr>
              <a:t>หรือไม่</a:t>
            </a:r>
            <a:r>
              <a:rPr lang="en-US" sz="1800" b="1">
                <a:solidFill>
                  <a:srgbClr val="CC0099"/>
                </a:solidFill>
              </a:rPr>
              <a:t> ?</a:t>
            </a:r>
          </a:p>
          <a:p>
            <a:r>
              <a:rPr lang="en-US" sz="1800" b="1">
                <a:solidFill>
                  <a:srgbClr val="000099"/>
                </a:solidFill>
              </a:rPr>
              <a:t>A:  </a:t>
            </a:r>
            <a:r>
              <a:rPr lang="th-TH" sz="1800" b="1">
                <a:solidFill>
                  <a:srgbClr val="000099"/>
                </a:solidFill>
              </a:rPr>
              <a:t>ไม่จำกัด,  </a:t>
            </a:r>
            <a:r>
              <a:rPr lang="en-US" sz="1800" b="1">
                <a:solidFill>
                  <a:srgbClr val="000099"/>
                </a:solidFill>
              </a:rPr>
              <a:t>Viewer</a:t>
            </a:r>
            <a:r>
              <a:rPr lang="th-TH" sz="1800" b="1">
                <a:solidFill>
                  <a:srgbClr val="000099"/>
                </a:solidFill>
              </a:rPr>
              <a:t> สามารถ </a:t>
            </a:r>
            <a:r>
              <a:rPr lang="en-US" sz="1800" b="1">
                <a:solidFill>
                  <a:srgbClr val="000099"/>
                </a:solidFill>
              </a:rPr>
              <a:t>Add Viewer</a:t>
            </a:r>
            <a:r>
              <a:rPr lang="th-TH" sz="1800" b="1">
                <a:solidFill>
                  <a:srgbClr val="000099"/>
                </a:solidFill>
              </a:rPr>
              <a:t> ที่มีส่วนเกี่ยวข้องในการพิจารณาอนุมัติ เพิ่มได้เรื่อยๆ</a:t>
            </a:r>
          </a:p>
          <a:p>
            <a:endParaRPr lang="th-TH" sz="1800" b="1">
              <a:solidFill>
                <a:srgbClr val="6F5F5E"/>
              </a:solidFill>
            </a:endParaRPr>
          </a:p>
          <a:p>
            <a:r>
              <a:rPr lang="en-US" sz="1800" b="1">
                <a:solidFill>
                  <a:srgbClr val="CC0099"/>
                </a:solidFill>
              </a:rPr>
              <a:t>Q: </a:t>
            </a:r>
            <a:r>
              <a:rPr lang="th-TH" sz="1800" b="1">
                <a:solidFill>
                  <a:srgbClr val="CC0099"/>
                </a:solidFill>
              </a:rPr>
              <a:t>เราสามารถส่งภาพ </a:t>
            </a:r>
            <a:r>
              <a:rPr lang="en-US" sz="1800" b="1">
                <a:solidFill>
                  <a:srgbClr val="CC0099"/>
                </a:solidFill>
              </a:rPr>
              <a:t>Scan </a:t>
            </a:r>
            <a:r>
              <a:rPr lang="th-TH" sz="1800" b="1">
                <a:solidFill>
                  <a:srgbClr val="CC0099"/>
                </a:solidFill>
              </a:rPr>
              <a:t>ให้ทีมเครดิตบูโรทำงานไปก่อน แล้วค่อยส่งเอกสารตัวจริงตามได้หรือไม่</a:t>
            </a:r>
            <a:r>
              <a:rPr lang="en-US" sz="1800" b="1">
                <a:solidFill>
                  <a:srgbClr val="CC0099"/>
                </a:solidFill>
              </a:rPr>
              <a:t>?</a:t>
            </a:r>
            <a:endParaRPr lang="th-TH" sz="1800" b="1">
              <a:solidFill>
                <a:srgbClr val="CC0099"/>
              </a:solidFill>
            </a:endParaRPr>
          </a:p>
          <a:p>
            <a:r>
              <a:rPr lang="en-US" sz="1800" b="1">
                <a:solidFill>
                  <a:srgbClr val="000099"/>
                </a:solidFill>
              </a:rPr>
              <a:t>A : </a:t>
            </a:r>
            <a:r>
              <a:rPr lang="th-TH" sz="1800" b="1">
                <a:solidFill>
                  <a:srgbClr val="000099"/>
                </a:solidFill>
              </a:rPr>
              <a:t>ในกรณีสินเชื่อเพื่อการค้า </a:t>
            </a:r>
            <a:r>
              <a:rPr lang="en-US" sz="1800" b="1">
                <a:solidFill>
                  <a:srgbClr val="000099"/>
                </a:solidFill>
                <a:cs typeface="Cordia New" pitchFamily="34" charset="-34"/>
              </a:rPr>
              <a:t>(</a:t>
            </a:r>
            <a:r>
              <a:rPr lang="en-US" sz="1800" b="1">
                <a:solidFill>
                  <a:srgbClr val="000099"/>
                </a:solidFill>
              </a:rPr>
              <a:t>Commercial Loan)</a:t>
            </a:r>
            <a:r>
              <a:rPr lang="th-TH" sz="1800" b="1">
                <a:solidFill>
                  <a:srgbClr val="000099"/>
                </a:solidFill>
              </a:rPr>
              <a:t> ยังไม่อนุญาตให้ทำได้   เนื่องจากเหตุผลดังนี้ </a:t>
            </a:r>
          </a:p>
          <a:p>
            <a:r>
              <a:rPr lang="th-TH" sz="1800" b="1" i="1">
                <a:solidFill>
                  <a:srgbClr val="FF0000"/>
                </a:solidFill>
              </a:rPr>
              <a:t>       1. สิ่งสำคัญ บริษัท </a:t>
            </a:r>
            <a:r>
              <a:rPr lang="en-US" sz="1800" b="1" i="1">
                <a:solidFill>
                  <a:srgbClr val="FF0000"/>
                </a:solidFill>
                <a:cs typeface="Cordia New" pitchFamily="34" charset="-34"/>
              </a:rPr>
              <a:t>NCB </a:t>
            </a:r>
            <a:r>
              <a:rPr lang="th-TH" sz="1800" b="1" i="1">
                <a:solidFill>
                  <a:srgbClr val="FF0000"/>
                </a:solidFill>
              </a:rPr>
              <a:t>เน้นย้ำ กับธนาคารในการส่ง  </a:t>
            </a:r>
            <a:r>
              <a:rPr lang="en-US" sz="1800" b="1" i="1">
                <a:solidFill>
                  <a:srgbClr val="FF0000"/>
                </a:solidFill>
                <a:cs typeface="Cordia New" pitchFamily="34" charset="-34"/>
              </a:rPr>
              <a:t>consent </a:t>
            </a:r>
            <a:r>
              <a:rPr lang="th-TH" sz="1800" b="1" i="1">
                <a:solidFill>
                  <a:srgbClr val="FF0000"/>
                </a:solidFill>
              </a:rPr>
              <a:t>ไปยัง </a:t>
            </a:r>
            <a:r>
              <a:rPr lang="en-US" sz="1800" b="1" i="1">
                <a:solidFill>
                  <a:srgbClr val="FF0000"/>
                </a:solidFill>
                <a:cs typeface="Cordia New" pitchFamily="34" charset="-34"/>
              </a:rPr>
              <a:t>NCB </a:t>
            </a:r>
            <a:r>
              <a:rPr lang="th-TH" sz="1800" b="1" i="1">
                <a:solidFill>
                  <a:srgbClr val="FF0000"/>
                </a:solidFill>
              </a:rPr>
              <a:t> คือ ความถูกต้อง ชัดเจน ของเอกสาร  </a:t>
            </a:r>
          </a:p>
          <a:p>
            <a:r>
              <a:rPr lang="th-TH" sz="1800" b="1" i="1">
                <a:solidFill>
                  <a:srgbClr val="FF0000"/>
                </a:solidFill>
              </a:rPr>
              <a:t>          ที่ผ่านมาพบว่า  ภาพ </a:t>
            </a:r>
            <a:r>
              <a:rPr lang="en-US" sz="1800" b="1" i="1">
                <a:solidFill>
                  <a:srgbClr val="FF0000"/>
                </a:solidFill>
                <a:cs typeface="Cordia New" pitchFamily="34" charset="-34"/>
              </a:rPr>
              <a:t>scan </a:t>
            </a:r>
            <a:r>
              <a:rPr lang="th-TH" sz="1800" b="1" i="1">
                <a:solidFill>
                  <a:srgbClr val="FF0000"/>
                </a:solidFill>
              </a:rPr>
              <a:t>มักแตกต่างจากต้นฉบับที่ได้รับ</a:t>
            </a:r>
          </a:p>
          <a:p>
            <a:r>
              <a:rPr lang="th-TH" sz="1800" b="1">
                <a:solidFill>
                  <a:srgbClr val="000099"/>
                </a:solidFill>
              </a:rPr>
              <a:t>        2.  ตาม พรบ. </a:t>
            </a:r>
            <a:r>
              <a:rPr lang="en-US" sz="1800" b="1">
                <a:solidFill>
                  <a:srgbClr val="000099"/>
                </a:solidFill>
              </a:rPr>
              <a:t>NCB</a:t>
            </a:r>
            <a:r>
              <a:rPr lang="th-TH" sz="1800" b="1">
                <a:solidFill>
                  <a:srgbClr val="000099"/>
                </a:solidFill>
              </a:rPr>
              <a:t> กำหนดให้ธนาคารต้องส่ง</a:t>
            </a:r>
            <a:r>
              <a:rPr lang="en-US" sz="1800" b="1">
                <a:solidFill>
                  <a:srgbClr val="000099"/>
                </a:solidFill>
              </a:rPr>
              <a:t> Consent </a:t>
            </a:r>
            <a:r>
              <a:rPr lang="th-TH" sz="1800" b="1">
                <a:solidFill>
                  <a:srgbClr val="000099"/>
                </a:solidFill>
              </a:rPr>
              <a:t>ตัวจริงให้ บริษัท </a:t>
            </a:r>
            <a:r>
              <a:rPr lang="en-US" sz="1800" b="1">
                <a:solidFill>
                  <a:srgbClr val="000099"/>
                </a:solidFill>
              </a:rPr>
              <a:t>NCB </a:t>
            </a:r>
            <a:r>
              <a:rPr lang="th-TH" sz="1800" b="1">
                <a:solidFill>
                  <a:srgbClr val="000099"/>
                </a:solidFill>
              </a:rPr>
              <a:t>ภายใน 7-14 วันนับจากวันสืบค้น  ซึ่งจะเป็นการเสี่ยงต่อธนาคารหากเอกสารส่งไปรษณีย์ตามมาไม่ทันกำหนด ธนาคารจะต้องจ่ายค่าปรับเป็นรายวัน</a:t>
            </a:r>
            <a:endParaRPr lang="th-TH" sz="1800" b="1" i="1">
              <a:solidFill>
                <a:srgbClr val="FF0000"/>
              </a:solidFill>
            </a:endParaRPr>
          </a:p>
          <a:p>
            <a:endParaRPr lang="th-TH" sz="1800" b="1">
              <a:solidFill>
                <a:srgbClr val="6F5F5E"/>
              </a:solidFill>
            </a:endParaRPr>
          </a:p>
          <a:p>
            <a:endParaRPr lang="en-US" sz="1800" b="1">
              <a:solidFill>
                <a:srgbClr val="6F5F5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4" name="Group 13"/>
          <p:cNvGrpSpPr>
            <a:grpSpLocks/>
          </p:cNvGrpSpPr>
          <p:nvPr/>
        </p:nvGrpSpPr>
        <p:grpSpPr bwMode="auto">
          <a:xfrm>
            <a:off x="204788" y="53975"/>
            <a:ext cx="1065212" cy="614363"/>
            <a:chOff x="191070" y="27296"/>
            <a:chExt cx="1064525" cy="614149"/>
          </a:xfrm>
        </p:grpSpPr>
        <p:sp>
          <p:nvSpPr>
            <p:cNvPr id="10" name="Oval 9"/>
            <p:cNvSpPr/>
            <p:nvPr/>
          </p:nvSpPr>
          <p:spPr>
            <a:xfrm>
              <a:off x="259288" y="27296"/>
              <a:ext cx="928089" cy="614149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100" b="1" dirty="0">
                <a:solidFill>
                  <a:schemeClr val="accent1"/>
                </a:solidFill>
              </a:endParaRPr>
            </a:p>
          </p:txBody>
        </p:sp>
        <p:sp>
          <p:nvSpPr>
            <p:cNvPr id="28717" name="TextBox 10"/>
            <p:cNvSpPr txBox="1">
              <a:spLocks noChangeArrowheads="1"/>
            </p:cNvSpPr>
            <p:nvPr/>
          </p:nvSpPr>
          <p:spPr bwMode="auto">
            <a:xfrm>
              <a:off x="191070" y="109183"/>
              <a:ext cx="1064525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  <a:latin typeface="Tahoma" pitchFamily="34" charset="0"/>
                  <a:cs typeface="Tahoma" pitchFamily="34" charset="0"/>
                </a:rPr>
                <a:t>Work in progress</a:t>
              </a:r>
            </a:p>
          </p:txBody>
        </p:sp>
      </p:grpSp>
      <p:sp>
        <p:nvSpPr>
          <p:cNvPr id="35843" name="Slide Number Placeholder 2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8B638BD9-2FEA-4572-915F-8AA12AAB923A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28676" name="Line 4"/>
          <p:cNvSpPr>
            <a:spLocks noChangeShapeType="1"/>
          </p:cNvSpPr>
          <p:nvPr/>
        </p:nvSpPr>
        <p:spPr bwMode="auto">
          <a:xfrm>
            <a:off x="120650" y="901700"/>
            <a:ext cx="8964613" cy="0"/>
          </a:xfrm>
          <a:prstGeom prst="line">
            <a:avLst/>
          </a:prstGeom>
          <a:noFill/>
          <a:ln w="76200">
            <a:solidFill>
              <a:srgbClr val="FFBF00"/>
            </a:solidFill>
            <a:round/>
            <a:headEnd/>
            <a:tailEnd/>
          </a:ln>
        </p:spPr>
        <p:txBody>
          <a:bodyPr/>
          <a:lstStyle/>
          <a:p>
            <a:endParaRPr lang="th-TH"/>
          </a:p>
        </p:txBody>
      </p:sp>
      <p:sp>
        <p:nvSpPr>
          <p:cNvPr id="28677" name="TextBox 8"/>
          <p:cNvSpPr txBox="1">
            <a:spLocks noChangeArrowheads="1"/>
          </p:cNvSpPr>
          <p:nvPr/>
        </p:nvSpPr>
        <p:spPr bwMode="auto">
          <a:xfrm>
            <a:off x="2120900" y="206375"/>
            <a:ext cx="336391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>
                <a:latin typeface="Tahoma" pitchFamily="34" charset="0"/>
                <a:cs typeface="Tahoma" pitchFamily="34" charset="0"/>
              </a:rPr>
              <a:t>Status &amp; Email</a:t>
            </a:r>
          </a:p>
        </p:txBody>
      </p:sp>
      <p:pic>
        <p:nvPicPr>
          <p:cNvPr id="28678" name="Picture 5" descr="email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12863" y="53975"/>
            <a:ext cx="63817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273050" y="1182688"/>
          <a:ext cx="8197673" cy="457200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3130021"/>
                <a:gridCol w="1602273"/>
                <a:gridCol w="1714058"/>
                <a:gridCol w="1751321"/>
              </a:tblGrid>
              <a:tr h="70889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Status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dirty="0" smtClean="0"/>
                        <a:t>มี</a:t>
                      </a:r>
                      <a:r>
                        <a:rPr lang="en-US" sz="2400" dirty="0" smtClean="0"/>
                        <a:t> Email </a:t>
                      </a:r>
                      <a:r>
                        <a:rPr lang="th-TH" sz="2400" dirty="0" smtClean="0"/>
                        <a:t>ถึง </a:t>
                      </a:r>
                      <a:r>
                        <a:rPr lang="en-US" sz="2400" dirty="0" smtClean="0"/>
                        <a:t>Requester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2400" dirty="0" smtClean="0"/>
                        <a:t>มี</a:t>
                      </a:r>
                      <a:r>
                        <a:rPr lang="en-US" sz="2400" baseline="0" dirty="0" smtClean="0"/>
                        <a:t> Email</a:t>
                      </a:r>
                      <a:r>
                        <a:rPr lang="th-TH" sz="2400" baseline="0" dirty="0" smtClean="0"/>
                        <a:t> ถึง </a:t>
                      </a:r>
                      <a:r>
                        <a:rPr lang="en-US" sz="2400" baseline="0" dirty="0" smtClean="0"/>
                        <a:t>Viewer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2400" dirty="0" smtClean="0"/>
                        <a:t>มี</a:t>
                      </a:r>
                      <a:r>
                        <a:rPr lang="en-US" sz="2400" dirty="0" smtClean="0"/>
                        <a:t> Email </a:t>
                      </a:r>
                      <a:r>
                        <a:rPr lang="th-TH" sz="2400" dirty="0" smtClean="0"/>
                        <a:t>ถึง ผู้บังคับบัญชา</a:t>
                      </a:r>
                      <a:endParaRPr lang="en-US" sz="2400" dirty="0"/>
                    </a:p>
                  </a:txBody>
                  <a:tcPr/>
                </a:tc>
              </a:tr>
              <a:tr h="657433">
                <a:tc>
                  <a:txBody>
                    <a:bodyPr/>
                    <a:lstStyle/>
                    <a:p>
                      <a:pPr marL="342900" indent="-342900">
                        <a:buNone/>
                      </a:pPr>
                      <a:r>
                        <a:rPr lang="th-TH" dirty="0" smtClean="0"/>
                        <a:t>1. รอตรวจสอบคำขอ</a:t>
                      </a:r>
                      <a:endParaRPr lang="en-US" dirty="0">
                        <a:solidFill>
                          <a:schemeClr val="tx2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b="1" dirty="0" smtClean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 smtClean="0">
                          <a:sym typeface="Wingdings"/>
                        </a:rPr>
                        <a:t></a:t>
                      </a:r>
                      <a:endParaRPr lang="en-US" sz="4000" b="1" dirty="0" smtClean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 smtClean="0">
                          <a:sym typeface="Wingdings"/>
                        </a:rPr>
                        <a:t></a:t>
                      </a:r>
                      <a:endParaRPr lang="en-US" sz="4000" b="1" dirty="0" smtClean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657433">
                <a:tc>
                  <a:txBody>
                    <a:bodyPr/>
                    <a:lstStyle/>
                    <a:p>
                      <a:r>
                        <a:rPr lang="th-TH" dirty="0" smtClean="0"/>
                        <a:t>2. รอแจ้งผลข้อมูล</a:t>
                      </a:r>
                      <a:endParaRPr lang="en-US" dirty="0">
                        <a:solidFill>
                          <a:schemeClr val="tx2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000" b="1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657433">
                <a:tc>
                  <a:txBody>
                    <a:bodyPr/>
                    <a:lstStyle/>
                    <a:p>
                      <a:r>
                        <a:rPr lang="th-TH" dirty="0" smtClean="0"/>
                        <a:t>3. สำเร็จ</a:t>
                      </a:r>
                      <a:endParaRPr lang="en-US" dirty="0">
                        <a:solidFill>
                          <a:schemeClr val="tx2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b="1" dirty="0" smtClean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sym typeface="Wingdings"/>
                        </a:rPr>
                        <a:t></a:t>
                      </a:r>
                      <a:endParaRPr lang="en-US" sz="40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657433">
                <a:tc>
                  <a:txBody>
                    <a:bodyPr/>
                    <a:lstStyle/>
                    <a:p>
                      <a:r>
                        <a:rPr lang="th-TH" dirty="0" smtClean="0"/>
                        <a:t>4. ให้</a:t>
                      </a:r>
                      <a:r>
                        <a:rPr lang="en-US" baseline="0" dirty="0" smtClean="0"/>
                        <a:t> Searcher </a:t>
                      </a:r>
                      <a:r>
                        <a:rPr lang="th-TH" baseline="0" dirty="0" smtClean="0"/>
                        <a:t>ตรวจอีกครั้ง</a:t>
                      </a:r>
                      <a:endParaRPr lang="en-US" dirty="0">
                        <a:solidFill>
                          <a:schemeClr val="tx2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657433">
                <a:tc>
                  <a:txBody>
                    <a:bodyPr/>
                    <a:lstStyle/>
                    <a:p>
                      <a:r>
                        <a:rPr lang="th-TH" dirty="0" smtClean="0"/>
                        <a:t>5. ปฏิเสธคำขอ</a:t>
                      </a:r>
                      <a:endParaRPr lang="en-US" dirty="0">
                        <a:solidFill>
                          <a:schemeClr val="tx2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 smtClean="0">
                          <a:sym typeface="Wingdings"/>
                        </a:rPr>
                        <a:t></a:t>
                      </a:r>
                      <a:endParaRPr lang="en-US" sz="4000" b="1" dirty="0" smtClean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4000" b="1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2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08B0DF2F-ADDA-43B1-A595-3864FEAFB4D7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29699" name="TextBox 5"/>
          <p:cNvSpPr txBox="1">
            <a:spLocks noChangeArrowheads="1"/>
          </p:cNvSpPr>
          <p:nvPr/>
        </p:nvSpPr>
        <p:spPr bwMode="auto">
          <a:xfrm>
            <a:off x="188913" y="239713"/>
            <a:ext cx="8067675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h-TH" b="1">
                <a:solidFill>
                  <a:srgbClr val="000099"/>
                </a:solidFill>
                <a:latin typeface="Broadway" pitchFamily="82" charset="0"/>
              </a:rPr>
              <a:t>ตัวอย่าง </a:t>
            </a:r>
            <a:r>
              <a:rPr lang="en-US" b="1">
                <a:solidFill>
                  <a:srgbClr val="000099"/>
                </a:solidFill>
                <a:latin typeface="Broadway" pitchFamily="82" charset="0"/>
              </a:rPr>
              <a:t>E-Mail </a:t>
            </a:r>
            <a:r>
              <a:rPr lang="th-TH" b="1">
                <a:solidFill>
                  <a:srgbClr val="000099"/>
                </a:solidFill>
                <a:latin typeface="Broadway" pitchFamily="82" charset="0"/>
              </a:rPr>
              <a:t>แจ้ง</a:t>
            </a:r>
            <a:r>
              <a:rPr lang="en-US" b="1">
                <a:solidFill>
                  <a:srgbClr val="000099"/>
                </a:solidFill>
                <a:latin typeface="Broadway" pitchFamily="82" charset="0"/>
              </a:rPr>
              <a:t> Viewer </a:t>
            </a:r>
            <a:r>
              <a:rPr lang="th-TH" b="1">
                <a:solidFill>
                  <a:srgbClr val="000099"/>
                </a:solidFill>
                <a:latin typeface="Broadway" pitchFamily="82" charset="0"/>
              </a:rPr>
              <a:t>เมื่อทำการสร้างคำขอเรียบร้อย</a:t>
            </a:r>
          </a:p>
          <a:p>
            <a:r>
              <a:rPr lang="en-US" b="1">
                <a:solidFill>
                  <a:srgbClr val="000099"/>
                </a:solidFill>
              </a:rPr>
              <a:t>Status = </a:t>
            </a:r>
            <a:r>
              <a:rPr lang="th-TH" b="1">
                <a:solidFill>
                  <a:srgbClr val="000099"/>
                </a:solidFill>
              </a:rPr>
              <a:t>รอตรวจสอบคำขอ</a:t>
            </a:r>
            <a:r>
              <a:rPr lang="en-US" b="1">
                <a:solidFill>
                  <a:srgbClr val="000099"/>
                </a:solidFill>
                <a:latin typeface="Broadway" pitchFamily="82" charset="0"/>
              </a:rPr>
              <a:t> </a:t>
            </a:r>
            <a:endParaRPr lang="th-TH" b="1">
              <a:solidFill>
                <a:srgbClr val="000099"/>
              </a:solidFill>
              <a:latin typeface="Broadway" pitchFamily="82" charset="0"/>
            </a:endParaRPr>
          </a:p>
        </p:txBody>
      </p:sp>
      <p:pic>
        <p:nvPicPr>
          <p:cNvPr id="2970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8" y="1636713"/>
            <a:ext cx="9142412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1" name="Line 4"/>
          <p:cNvSpPr>
            <a:spLocks noChangeShapeType="1"/>
          </p:cNvSpPr>
          <p:nvPr/>
        </p:nvSpPr>
        <p:spPr bwMode="auto">
          <a:xfrm>
            <a:off x="71438" y="1408113"/>
            <a:ext cx="8964612" cy="0"/>
          </a:xfrm>
          <a:prstGeom prst="line">
            <a:avLst/>
          </a:prstGeom>
          <a:noFill/>
          <a:ln w="76200">
            <a:solidFill>
              <a:srgbClr val="FFBF00"/>
            </a:solidFill>
            <a:round/>
            <a:headEnd/>
            <a:tailEnd/>
          </a:ln>
        </p:spPr>
        <p:txBody>
          <a:bodyPr/>
          <a:lstStyle/>
          <a:p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Number Placeholder 2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B16D8793-C031-4F5A-8E92-19D54F354ABC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30723" name="TextBox 3"/>
          <p:cNvSpPr txBox="1">
            <a:spLocks noChangeArrowheads="1"/>
          </p:cNvSpPr>
          <p:nvPr/>
        </p:nvSpPr>
        <p:spPr bwMode="auto">
          <a:xfrm>
            <a:off x="188913" y="239713"/>
            <a:ext cx="7399337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000099"/>
                </a:solidFill>
                <a:latin typeface="Broadway" pitchFamily="82" charset="0"/>
              </a:rPr>
              <a:t>E-Mail </a:t>
            </a:r>
            <a:r>
              <a:rPr lang="th-TH" b="1">
                <a:solidFill>
                  <a:srgbClr val="000099"/>
                </a:solidFill>
                <a:latin typeface="Broadway" pitchFamily="82" charset="0"/>
              </a:rPr>
              <a:t>แจ้ง</a:t>
            </a:r>
            <a:r>
              <a:rPr lang="en-US" b="1">
                <a:solidFill>
                  <a:srgbClr val="000099"/>
                </a:solidFill>
                <a:latin typeface="Broadway" pitchFamily="82" charset="0"/>
              </a:rPr>
              <a:t> </a:t>
            </a:r>
            <a:r>
              <a:rPr lang="th-TH" b="1">
                <a:solidFill>
                  <a:srgbClr val="000099"/>
                </a:solidFill>
                <a:latin typeface="Broadway" pitchFamily="82" charset="0"/>
              </a:rPr>
              <a:t>ผู้บังคับบัญชา</a:t>
            </a:r>
            <a:r>
              <a:rPr lang="en-US" b="1">
                <a:solidFill>
                  <a:srgbClr val="000099"/>
                </a:solidFill>
                <a:latin typeface="Broadway" pitchFamily="82" charset="0"/>
              </a:rPr>
              <a:t> </a:t>
            </a:r>
            <a:r>
              <a:rPr lang="th-TH" b="1">
                <a:solidFill>
                  <a:srgbClr val="000099"/>
                </a:solidFill>
                <a:latin typeface="Broadway" pitchFamily="82" charset="0"/>
              </a:rPr>
              <a:t>เมื่อทำการสร้างคำขอเรียบร้อย</a:t>
            </a:r>
          </a:p>
          <a:p>
            <a:r>
              <a:rPr lang="en-US" b="1">
                <a:solidFill>
                  <a:srgbClr val="000099"/>
                </a:solidFill>
              </a:rPr>
              <a:t>Status = </a:t>
            </a:r>
            <a:r>
              <a:rPr lang="th-TH" b="1">
                <a:solidFill>
                  <a:srgbClr val="000099"/>
                </a:solidFill>
              </a:rPr>
              <a:t>รอตรวจสอบคำขอ</a:t>
            </a:r>
            <a:r>
              <a:rPr lang="en-US" b="1">
                <a:solidFill>
                  <a:srgbClr val="000099"/>
                </a:solidFill>
                <a:latin typeface="Broadway" pitchFamily="82" charset="0"/>
              </a:rPr>
              <a:t> </a:t>
            </a:r>
            <a:endParaRPr lang="th-TH" b="1">
              <a:solidFill>
                <a:srgbClr val="000099"/>
              </a:solidFill>
              <a:latin typeface="Broadway" pitchFamily="82" charset="0"/>
            </a:endParaRPr>
          </a:p>
        </p:txBody>
      </p:sp>
      <p:pic>
        <p:nvPicPr>
          <p:cNvPr id="3072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09738"/>
            <a:ext cx="9097963" cy="340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5" name="Line 4"/>
          <p:cNvSpPr>
            <a:spLocks noChangeShapeType="1"/>
          </p:cNvSpPr>
          <p:nvPr/>
        </p:nvSpPr>
        <p:spPr bwMode="auto">
          <a:xfrm>
            <a:off x="71438" y="1408113"/>
            <a:ext cx="8964612" cy="0"/>
          </a:xfrm>
          <a:prstGeom prst="line">
            <a:avLst/>
          </a:prstGeom>
          <a:noFill/>
          <a:ln w="76200">
            <a:solidFill>
              <a:srgbClr val="FFBF00"/>
            </a:solidFill>
            <a:round/>
            <a:headEnd/>
            <a:tailEnd/>
          </a:ln>
        </p:spPr>
        <p:txBody>
          <a:bodyPr/>
          <a:lstStyle/>
          <a:p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Number Placeholder 2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6536525F-A970-4ABA-AC73-87B771CBB349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31747" name="TextBox 3"/>
          <p:cNvSpPr txBox="1">
            <a:spLocks noChangeArrowheads="1"/>
          </p:cNvSpPr>
          <p:nvPr/>
        </p:nvSpPr>
        <p:spPr bwMode="auto">
          <a:xfrm>
            <a:off x="188913" y="239713"/>
            <a:ext cx="7399337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000099"/>
                </a:solidFill>
                <a:latin typeface="Broadway" pitchFamily="82" charset="0"/>
              </a:rPr>
              <a:t>E-Mail </a:t>
            </a:r>
            <a:r>
              <a:rPr lang="th-TH" b="1">
                <a:solidFill>
                  <a:srgbClr val="000099"/>
                </a:solidFill>
                <a:latin typeface="Broadway" pitchFamily="82" charset="0"/>
              </a:rPr>
              <a:t>แจ้ง</a:t>
            </a:r>
            <a:r>
              <a:rPr lang="en-US" b="1">
                <a:solidFill>
                  <a:srgbClr val="000099"/>
                </a:solidFill>
                <a:latin typeface="Broadway" pitchFamily="82" charset="0"/>
              </a:rPr>
              <a:t> Viewer </a:t>
            </a:r>
            <a:r>
              <a:rPr lang="th-TH" b="1">
                <a:solidFill>
                  <a:srgbClr val="000099"/>
                </a:solidFill>
                <a:latin typeface="Broadway" pitchFamily="82" charset="0"/>
              </a:rPr>
              <a:t>เมื่อ </a:t>
            </a:r>
            <a:r>
              <a:rPr lang="en-US" b="1">
                <a:solidFill>
                  <a:srgbClr val="000099"/>
                </a:solidFill>
                <a:latin typeface="Broadway" pitchFamily="82" charset="0"/>
              </a:rPr>
              <a:t>Checker </a:t>
            </a:r>
            <a:r>
              <a:rPr lang="th-TH" b="1">
                <a:solidFill>
                  <a:srgbClr val="000099"/>
                </a:solidFill>
                <a:latin typeface="Broadway" pitchFamily="82" charset="0"/>
              </a:rPr>
              <a:t>อนุมัติ</a:t>
            </a:r>
          </a:p>
          <a:p>
            <a:r>
              <a:rPr lang="en-US" b="1">
                <a:solidFill>
                  <a:srgbClr val="000099"/>
                </a:solidFill>
              </a:rPr>
              <a:t>Status = </a:t>
            </a:r>
            <a:r>
              <a:rPr lang="th-TH" b="1">
                <a:solidFill>
                  <a:srgbClr val="000099"/>
                </a:solidFill>
              </a:rPr>
              <a:t>สำเร็จ</a:t>
            </a:r>
            <a:endParaRPr lang="th-TH" b="1">
              <a:solidFill>
                <a:srgbClr val="000099"/>
              </a:solidFill>
              <a:latin typeface="Broadway" pitchFamily="82" charset="0"/>
            </a:endParaRPr>
          </a:p>
        </p:txBody>
      </p:sp>
      <p:pic>
        <p:nvPicPr>
          <p:cNvPr id="3174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175" y="1914525"/>
            <a:ext cx="8628063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9" name="Line 4"/>
          <p:cNvSpPr>
            <a:spLocks noChangeShapeType="1"/>
          </p:cNvSpPr>
          <p:nvPr/>
        </p:nvSpPr>
        <p:spPr bwMode="auto">
          <a:xfrm>
            <a:off x="71438" y="1408113"/>
            <a:ext cx="8964612" cy="0"/>
          </a:xfrm>
          <a:prstGeom prst="line">
            <a:avLst/>
          </a:prstGeom>
          <a:noFill/>
          <a:ln w="76200">
            <a:solidFill>
              <a:srgbClr val="FFBF00"/>
            </a:solidFill>
            <a:round/>
            <a:headEnd/>
            <a:tailEnd/>
          </a:ln>
        </p:spPr>
        <p:txBody>
          <a:bodyPr/>
          <a:lstStyle/>
          <a:p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2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10B330E-FDE5-4B94-A0E7-E060A4412D64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32771" name="TextBox 3"/>
          <p:cNvSpPr txBox="1">
            <a:spLocks noChangeArrowheads="1"/>
          </p:cNvSpPr>
          <p:nvPr/>
        </p:nvSpPr>
        <p:spPr bwMode="auto">
          <a:xfrm>
            <a:off x="188913" y="239713"/>
            <a:ext cx="857885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>
                <a:solidFill>
                  <a:srgbClr val="000099"/>
                </a:solidFill>
                <a:latin typeface="Broadway" pitchFamily="82" charset="0"/>
              </a:rPr>
              <a:t>E-Mail </a:t>
            </a:r>
            <a:r>
              <a:rPr lang="th-TH" sz="2400" b="1">
                <a:solidFill>
                  <a:srgbClr val="000099"/>
                </a:solidFill>
                <a:latin typeface="Broadway" pitchFamily="82" charset="0"/>
              </a:rPr>
              <a:t>แจ้ง</a:t>
            </a:r>
            <a:r>
              <a:rPr lang="en-US" sz="2400" b="1">
                <a:solidFill>
                  <a:srgbClr val="000099"/>
                </a:solidFill>
                <a:latin typeface="Broadway" pitchFamily="82" charset="0"/>
              </a:rPr>
              <a:t> Requester </a:t>
            </a:r>
            <a:r>
              <a:rPr lang="th-TH" sz="2400" b="1">
                <a:solidFill>
                  <a:srgbClr val="000099"/>
                </a:solidFill>
                <a:latin typeface="Broadway" pitchFamily="82" charset="0"/>
              </a:rPr>
              <a:t>เมื่อ </a:t>
            </a:r>
            <a:r>
              <a:rPr lang="en-US" sz="2400" b="1">
                <a:solidFill>
                  <a:srgbClr val="000099"/>
                </a:solidFill>
                <a:latin typeface="Broadway" pitchFamily="82" charset="0"/>
              </a:rPr>
              <a:t>Searcher</a:t>
            </a:r>
            <a:r>
              <a:rPr lang="th-TH" sz="2400" b="1">
                <a:solidFill>
                  <a:srgbClr val="000099"/>
                </a:solidFill>
              </a:rPr>
              <a:t> </a:t>
            </a:r>
            <a:r>
              <a:rPr lang="th-TH" sz="2400" b="1">
                <a:solidFill>
                  <a:srgbClr val="000099"/>
                </a:solidFill>
                <a:latin typeface="Broadway" pitchFamily="82" charset="0"/>
              </a:rPr>
              <a:t>ปฎิเสธคำขอ</a:t>
            </a:r>
            <a:r>
              <a:rPr lang="en-US" sz="2400" b="1">
                <a:solidFill>
                  <a:srgbClr val="000099"/>
                </a:solidFill>
                <a:latin typeface="Broadway" pitchFamily="82" charset="0"/>
                <a:cs typeface="Cordia New" pitchFamily="34" charset="-34"/>
              </a:rPr>
              <a:t> </a:t>
            </a:r>
            <a:r>
              <a:rPr lang="th-TH" sz="2400" b="1">
                <a:solidFill>
                  <a:srgbClr val="000099"/>
                </a:solidFill>
                <a:latin typeface="Broadway" pitchFamily="82" charset="0"/>
              </a:rPr>
              <a:t>ระบุสาเหตุปฏิเสธ</a:t>
            </a:r>
          </a:p>
          <a:p>
            <a:r>
              <a:rPr lang="en-US" sz="2400" b="1">
                <a:solidFill>
                  <a:srgbClr val="000099"/>
                </a:solidFill>
              </a:rPr>
              <a:t>Status = </a:t>
            </a:r>
            <a:r>
              <a:rPr lang="th-TH" sz="2400" b="1">
                <a:solidFill>
                  <a:srgbClr val="000099"/>
                </a:solidFill>
              </a:rPr>
              <a:t>ปฎิเสธคำขอ</a:t>
            </a:r>
            <a:endParaRPr lang="th-TH" sz="2400" b="1">
              <a:solidFill>
                <a:srgbClr val="000099"/>
              </a:solidFill>
              <a:latin typeface="Broadway" pitchFamily="82" charset="0"/>
            </a:endParaRPr>
          </a:p>
        </p:txBody>
      </p:sp>
      <p:sp>
        <p:nvSpPr>
          <p:cNvPr id="32772" name="Line 4"/>
          <p:cNvSpPr>
            <a:spLocks noChangeShapeType="1"/>
          </p:cNvSpPr>
          <p:nvPr/>
        </p:nvSpPr>
        <p:spPr bwMode="auto">
          <a:xfrm>
            <a:off x="71438" y="1408113"/>
            <a:ext cx="8964612" cy="0"/>
          </a:xfrm>
          <a:prstGeom prst="line">
            <a:avLst/>
          </a:prstGeom>
          <a:noFill/>
          <a:ln w="76200">
            <a:solidFill>
              <a:srgbClr val="FFBF00"/>
            </a:solidFill>
            <a:round/>
            <a:headEnd/>
            <a:tailEnd/>
          </a:ln>
        </p:spPr>
        <p:txBody>
          <a:bodyPr/>
          <a:lstStyle/>
          <a:p>
            <a:endParaRPr lang="th-TH"/>
          </a:p>
        </p:txBody>
      </p:sp>
      <p:grpSp>
        <p:nvGrpSpPr>
          <p:cNvPr id="32773" name="Group 11"/>
          <p:cNvGrpSpPr>
            <a:grpSpLocks/>
          </p:cNvGrpSpPr>
          <p:nvPr/>
        </p:nvGrpSpPr>
        <p:grpSpPr bwMode="auto">
          <a:xfrm>
            <a:off x="188913" y="1514475"/>
            <a:ext cx="8710612" cy="3805238"/>
            <a:chOff x="188913" y="1514475"/>
            <a:chExt cx="8710612" cy="3805238"/>
          </a:xfrm>
        </p:grpSpPr>
        <p:pic>
          <p:nvPicPr>
            <p:cNvPr id="32774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88913" y="1514475"/>
              <a:ext cx="8710612" cy="38052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7" name="Straight Connector 6"/>
            <p:cNvCxnSpPr/>
            <p:nvPr/>
          </p:nvCxnSpPr>
          <p:spPr>
            <a:xfrm>
              <a:off x="4627563" y="3657600"/>
              <a:ext cx="4140200" cy="158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03225" y="3811588"/>
              <a:ext cx="400050" cy="1587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Number Placeholder 2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F73A4752-1ED9-4092-B940-5EB1E7E21F3D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33795" name="TextBox 3"/>
          <p:cNvSpPr txBox="1">
            <a:spLocks noChangeArrowheads="1"/>
          </p:cNvSpPr>
          <p:nvPr/>
        </p:nvSpPr>
        <p:spPr bwMode="auto">
          <a:xfrm>
            <a:off x="188913" y="563563"/>
            <a:ext cx="857885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1">
                <a:solidFill>
                  <a:srgbClr val="000099"/>
                </a:solidFill>
                <a:latin typeface="Broadway" pitchFamily="82" charset="0"/>
              </a:rPr>
              <a:t>E-Mail </a:t>
            </a:r>
            <a:r>
              <a:rPr lang="th-TH" sz="1800" b="1">
                <a:solidFill>
                  <a:srgbClr val="000099"/>
                </a:solidFill>
                <a:latin typeface="Broadway" pitchFamily="82" charset="0"/>
              </a:rPr>
              <a:t>แจ้ง</a:t>
            </a:r>
            <a:r>
              <a:rPr lang="en-US" sz="1800" b="1">
                <a:solidFill>
                  <a:srgbClr val="000099"/>
                </a:solidFill>
                <a:latin typeface="Broadway" pitchFamily="82" charset="0"/>
              </a:rPr>
              <a:t> Requester </a:t>
            </a:r>
            <a:r>
              <a:rPr lang="th-TH" sz="1800" b="1">
                <a:solidFill>
                  <a:srgbClr val="000099"/>
                </a:solidFill>
                <a:latin typeface="Broadway" pitchFamily="82" charset="0"/>
              </a:rPr>
              <a:t>เมื่อ </a:t>
            </a:r>
            <a:r>
              <a:rPr lang="en-US" sz="1800" b="1">
                <a:solidFill>
                  <a:srgbClr val="000099"/>
                </a:solidFill>
                <a:latin typeface="Broadway" pitchFamily="82" charset="0"/>
              </a:rPr>
              <a:t>Checker</a:t>
            </a:r>
            <a:r>
              <a:rPr lang="th-TH" sz="1800" b="1">
                <a:solidFill>
                  <a:srgbClr val="000099"/>
                </a:solidFill>
              </a:rPr>
              <a:t> </a:t>
            </a:r>
            <a:r>
              <a:rPr lang="th-TH" sz="1800" b="1">
                <a:solidFill>
                  <a:srgbClr val="000099"/>
                </a:solidFill>
                <a:latin typeface="Broadway" pitchFamily="82" charset="0"/>
              </a:rPr>
              <a:t>ปฎิเสธคำขอด้วยเหตุผลอื่นๆ (ให้ดูรายละเอียดในระบบ </a:t>
            </a:r>
            <a:r>
              <a:rPr lang="en-US" sz="1800" b="1">
                <a:solidFill>
                  <a:srgbClr val="000099"/>
                </a:solidFill>
                <a:latin typeface="Broadway" pitchFamily="82" charset="0"/>
                <a:cs typeface="Cordia New" pitchFamily="34" charset="-34"/>
              </a:rPr>
              <a:t>KEC</a:t>
            </a:r>
            <a:r>
              <a:rPr lang="th-TH" sz="1800" b="1">
                <a:solidFill>
                  <a:srgbClr val="000099"/>
                </a:solidFill>
                <a:latin typeface="Broadway" pitchFamily="82" charset="0"/>
              </a:rPr>
              <a:t>)</a:t>
            </a:r>
          </a:p>
          <a:p>
            <a:r>
              <a:rPr lang="en-US" sz="1800" b="1">
                <a:solidFill>
                  <a:srgbClr val="000099"/>
                </a:solidFill>
              </a:rPr>
              <a:t>Status = </a:t>
            </a:r>
            <a:r>
              <a:rPr lang="th-TH" sz="1800" b="1">
                <a:solidFill>
                  <a:srgbClr val="000099"/>
                </a:solidFill>
              </a:rPr>
              <a:t>ปฎิเสธคำขอ</a:t>
            </a:r>
            <a:endParaRPr lang="th-TH" sz="1800" b="1">
              <a:solidFill>
                <a:srgbClr val="000099"/>
              </a:solidFill>
              <a:latin typeface="Broadway" pitchFamily="82" charset="0"/>
            </a:endParaRPr>
          </a:p>
        </p:txBody>
      </p:sp>
      <p:sp>
        <p:nvSpPr>
          <p:cNvPr id="33796" name="Line 4"/>
          <p:cNvSpPr>
            <a:spLocks noChangeShapeType="1"/>
          </p:cNvSpPr>
          <p:nvPr/>
        </p:nvSpPr>
        <p:spPr bwMode="auto">
          <a:xfrm>
            <a:off x="71438" y="1408113"/>
            <a:ext cx="8964612" cy="0"/>
          </a:xfrm>
          <a:prstGeom prst="line">
            <a:avLst/>
          </a:prstGeom>
          <a:noFill/>
          <a:ln w="76200">
            <a:solidFill>
              <a:srgbClr val="FFBF00"/>
            </a:solidFill>
            <a:round/>
            <a:headEnd/>
            <a:tailEnd/>
          </a:ln>
        </p:spPr>
        <p:txBody>
          <a:bodyPr/>
          <a:lstStyle/>
          <a:p>
            <a:endParaRPr lang="th-TH"/>
          </a:p>
        </p:txBody>
      </p:sp>
      <p:grpSp>
        <p:nvGrpSpPr>
          <p:cNvPr id="33797" name="Group 9"/>
          <p:cNvGrpSpPr>
            <a:grpSpLocks/>
          </p:cNvGrpSpPr>
          <p:nvPr/>
        </p:nvGrpSpPr>
        <p:grpSpPr bwMode="auto">
          <a:xfrm>
            <a:off x="242888" y="1538288"/>
            <a:ext cx="8656637" cy="3781425"/>
            <a:chOff x="242888" y="1538288"/>
            <a:chExt cx="8656637" cy="3781425"/>
          </a:xfrm>
        </p:grpSpPr>
        <p:pic>
          <p:nvPicPr>
            <p:cNvPr id="3379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42888" y="1538288"/>
              <a:ext cx="8656637" cy="3781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" name="Straight Connector 5"/>
            <p:cNvCxnSpPr/>
            <p:nvPr/>
          </p:nvCxnSpPr>
          <p:spPr>
            <a:xfrm>
              <a:off x="7073900" y="3670300"/>
              <a:ext cx="1693863" cy="158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465138" y="3824288"/>
              <a:ext cx="865187" cy="1587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Number Placeholder 2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666597B4-F8FC-4B89-8572-AE23B1B2A5C0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34819" name="TextBox 3"/>
          <p:cNvSpPr txBox="1">
            <a:spLocks noChangeArrowheads="1"/>
          </p:cNvSpPr>
          <p:nvPr/>
        </p:nvSpPr>
        <p:spPr bwMode="auto">
          <a:xfrm>
            <a:off x="188913" y="239713"/>
            <a:ext cx="7399337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>
                <a:solidFill>
                  <a:srgbClr val="000099"/>
                </a:solidFill>
                <a:latin typeface="Broadway" pitchFamily="82" charset="0"/>
              </a:rPr>
              <a:t>E-Mail </a:t>
            </a:r>
            <a:r>
              <a:rPr lang="th-TH" sz="2400" b="1">
                <a:solidFill>
                  <a:srgbClr val="000099"/>
                </a:solidFill>
                <a:latin typeface="Broadway" pitchFamily="82" charset="0"/>
              </a:rPr>
              <a:t>แจ้ง</a:t>
            </a:r>
            <a:r>
              <a:rPr lang="en-US" sz="2400" b="1">
                <a:solidFill>
                  <a:srgbClr val="000099"/>
                </a:solidFill>
                <a:latin typeface="Broadway" pitchFamily="82" charset="0"/>
              </a:rPr>
              <a:t> Viewer </a:t>
            </a:r>
            <a:r>
              <a:rPr lang="th-TH" sz="2400" b="1">
                <a:solidFill>
                  <a:srgbClr val="000099"/>
                </a:solidFill>
                <a:latin typeface="Broadway" pitchFamily="82" charset="0"/>
              </a:rPr>
              <a:t>เมื่อ </a:t>
            </a:r>
            <a:r>
              <a:rPr lang="en-US" sz="2400" b="1">
                <a:solidFill>
                  <a:srgbClr val="000099"/>
                </a:solidFill>
                <a:latin typeface="Broadway" pitchFamily="82" charset="0"/>
              </a:rPr>
              <a:t>Viewer Add Viewer</a:t>
            </a:r>
            <a:endParaRPr lang="th-TH" sz="2400" b="1">
              <a:solidFill>
                <a:srgbClr val="000099"/>
              </a:solidFill>
              <a:latin typeface="Broadway" pitchFamily="82" charset="0"/>
            </a:endParaRPr>
          </a:p>
          <a:p>
            <a:r>
              <a:rPr lang="en-US" sz="2400" b="1">
                <a:solidFill>
                  <a:srgbClr val="000099"/>
                </a:solidFill>
              </a:rPr>
              <a:t>Status = </a:t>
            </a:r>
            <a:r>
              <a:rPr lang="th-TH" sz="2400" b="1">
                <a:solidFill>
                  <a:srgbClr val="000099"/>
                </a:solidFill>
              </a:rPr>
              <a:t>สำเร็จ</a:t>
            </a:r>
            <a:endParaRPr lang="th-TH" sz="2400" b="1">
              <a:solidFill>
                <a:srgbClr val="000099"/>
              </a:solidFill>
              <a:latin typeface="Broadway" pitchFamily="82" charset="0"/>
            </a:endParaRPr>
          </a:p>
        </p:txBody>
      </p:sp>
      <p:pic>
        <p:nvPicPr>
          <p:cNvPr id="3482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6713" y="1590675"/>
            <a:ext cx="8408987" cy="367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1" name="Line 4"/>
          <p:cNvSpPr>
            <a:spLocks noChangeShapeType="1"/>
          </p:cNvSpPr>
          <p:nvPr/>
        </p:nvSpPr>
        <p:spPr bwMode="auto">
          <a:xfrm>
            <a:off x="71438" y="1408113"/>
            <a:ext cx="8964612" cy="0"/>
          </a:xfrm>
          <a:prstGeom prst="line">
            <a:avLst/>
          </a:prstGeom>
          <a:noFill/>
          <a:ln w="76200">
            <a:solidFill>
              <a:srgbClr val="FFBF00"/>
            </a:solidFill>
            <a:round/>
            <a:headEnd/>
            <a:tailEnd/>
          </a:ln>
        </p:spPr>
        <p:txBody>
          <a:bodyPr/>
          <a:lstStyle/>
          <a:p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8786813" y="6559550"/>
            <a:ext cx="330200" cy="265113"/>
          </a:xfrm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8C1C6754-94C2-4B14-8353-0D9FE22CEE40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17411" name="Text Box 2"/>
          <p:cNvSpPr txBox="1">
            <a:spLocks noChangeArrowheads="1"/>
          </p:cNvSpPr>
          <p:nvPr/>
        </p:nvSpPr>
        <p:spPr bwMode="auto">
          <a:xfrm>
            <a:off x="973138" y="44450"/>
            <a:ext cx="6696075" cy="7016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lang="en-US" sz="4000" b="1">
                <a:solidFill>
                  <a:srgbClr val="663300"/>
                </a:solidFill>
                <a:latin typeface="Cordia New" pitchFamily="34" charset="-34"/>
                <a:cs typeface="Cordia New" pitchFamily="34" charset="-34"/>
              </a:rPr>
              <a:t>System Objective</a:t>
            </a:r>
            <a:endParaRPr lang="th-TH" sz="4000" b="1">
              <a:solidFill>
                <a:srgbClr val="663300"/>
              </a:solidFill>
              <a:latin typeface="Cordia New" pitchFamily="34" charset="-34"/>
            </a:endParaRPr>
          </a:p>
        </p:txBody>
      </p:sp>
      <p:sp>
        <p:nvSpPr>
          <p:cNvPr id="17412" name="Subtitle 2"/>
          <p:cNvSpPr txBox="1">
            <a:spLocks/>
          </p:cNvSpPr>
          <p:nvPr/>
        </p:nvSpPr>
        <p:spPr bwMode="auto">
          <a:xfrm>
            <a:off x="973138" y="957263"/>
            <a:ext cx="7813675" cy="537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Calibri" pitchFamily="34" charset="0"/>
              <a:buAutoNum type="arabicPeriod"/>
            </a:pPr>
            <a:r>
              <a:rPr lang="th-TH" sz="2400" b="1">
                <a:solidFill>
                  <a:schemeClr val="tx2"/>
                </a:solidFill>
              </a:rPr>
              <a:t>เก็บรวบรวมข้อมูลคำขอข้อมูลเครดิตไว้ที่ระบบ </a:t>
            </a:r>
            <a:r>
              <a:rPr lang="en-US" sz="2400" b="1">
                <a:solidFill>
                  <a:schemeClr val="tx2"/>
                </a:solidFill>
              </a:rPr>
              <a:t>KEC </a:t>
            </a:r>
            <a:r>
              <a:rPr lang="th-TH" sz="2400" b="1">
                <a:solidFill>
                  <a:schemeClr val="tx2"/>
                </a:solidFill>
              </a:rPr>
              <a:t>สำหรับใช้เป็นเครื่องมือในการตัดสินใจในการพิจารณาการให้สินเชื่อแก่ลูกค้า </a:t>
            </a:r>
          </a:p>
          <a:p>
            <a:pPr marL="342900" indent="-342900">
              <a:spcBef>
                <a:spcPct val="20000"/>
              </a:spcBef>
              <a:buFont typeface="Calibri" pitchFamily="34" charset="0"/>
              <a:buAutoNum type="arabicPeriod"/>
            </a:pPr>
            <a:r>
              <a:rPr lang="th-TH" sz="2400" b="1">
                <a:solidFill>
                  <a:schemeClr val="tx2"/>
                </a:solidFill>
              </a:rPr>
              <a:t>สำหรับวิเคราะห์ข้อมูลเครดิตและความเสี่ยงในเชิงภาพรวมของธนาคาร </a:t>
            </a:r>
          </a:p>
          <a:p>
            <a:pPr marL="342900" indent="-342900">
              <a:spcBef>
                <a:spcPct val="20000"/>
              </a:spcBef>
              <a:buFont typeface="Calibri" pitchFamily="34" charset="0"/>
              <a:buAutoNum type="arabicPeriod"/>
            </a:pPr>
            <a:r>
              <a:rPr lang="th-TH" sz="2400" b="1">
                <a:solidFill>
                  <a:schemeClr val="tx2"/>
                </a:solidFill>
              </a:rPr>
              <a:t>ระบบ </a:t>
            </a:r>
            <a:r>
              <a:rPr lang="en-US" sz="2400" b="1">
                <a:solidFill>
                  <a:schemeClr val="tx2"/>
                </a:solidFill>
              </a:rPr>
              <a:t>KEC </a:t>
            </a:r>
            <a:r>
              <a:rPr lang="th-TH" sz="2400" b="1">
                <a:solidFill>
                  <a:schemeClr val="tx2"/>
                </a:solidFill>
              </a:rPr>
              <a:t> ส่งคำขอตรวจเครดิตลูกค้าตรงไปยัง </a:t>
            </a:r>
            <a:r>
              <a:rPr lang="en-US" sz="2400" b="1">
                <a:solidFill>
                  <a:schemeClr val="tx2"/>
                </a:solidFill>
              </a:rPr>
              <a:t>NCB </a:t>
            </a:r>
            <a:r>
              <a:rPr lang="th-TH" sz="2400" b="1">
                <a:solidFill>
                  <a:schemeClr val="tx2"/>
                </a:solidFill>
              </a:rPr>
              <a:t>และสืบค้นข้อมูลและอ้างถึงข้อมูลที่รับกลับมาจากทาง </a:t>
            </a:r>
            <a:r>
              <a:rPr lang="en-US" sz="2400" b="1">
                <a:solidFill>
                  <a:schemeClr val="tx2"/>
                </a:solidFill>
              </a:rPr>
              <a:t>NCB </a:t>
            </a:r>
            <a:r>
              <a:rPr lang="th-TH" sz="2400" b="1">
                <a:solidFill>
                  <a:schemeClr val="tx2"/>
                </a:solidFill>
              </a:rPr>
              <a:t>ได้อย่างเป็นระบบ</a:t>
            </a:r>
          </a:p>
          <a:p>
            <a:pPr marL="342900" indent="-342900">
              <a:spcBef>
                <a:spcPct val="20000"/>
              </a:spcBef>
              <a:buFont typeface="Calibri" pitchFamily="34" charset="0"/>
              <a:buAutoNum type="arabicPeriod"/>
            </a:pPr>
            <a:r>
              <a:rPr lang="th-TH" sz="2400" b="1">
                <a:solidFill>
                  <a:schemeClr val="tx2"/>
                </a:solidFill>
              </a:rPr>
              <a:t>สามารถนำข้อมูลเครดิตลูกค้าเดิมกลับมาใช้ใหม่ได้อีกครั้งในกรณีที่ข้อมูลนั้นยังมีความเป็นปัจจุบันและสมเหตุสมผล</a:t>
            </a:r>
          </a:p>
          <a:p>
            <a:pPr marL="342900" indent="-342900">
              <a:spcBef>
                <a:spcPct val="20000"/>
              </a:spcBef>
              <a:buFont typeface="Calibri" pitchFamily="34" charset="0"/>
              <a:buAutoNum type="arabicPeriod"/>
            </a:pPr>
            <a:r>
              <a:rPr lang="th-TH" sz="2400" b="1">
                <a:solidFill>
                  <a:schemeClr val="tx2"/>
                </a:solidFill>
              </a:rPr>
              <a:t>สำหรับใช้เป็นข้อมูลประวัติของลูกค้าใช้ในการวิเคราะห์ข้อมูลของทางธนาคาร</a:t>
            </a:r>
          </a:p>
          <a:p>
            <a:pPr marL="342900" indent="-342900">
              <a:spcBef>
                <a:spcPct val="20000"/>
              </a:spcBef>
              <a:buFont typeface="Calibri" pitchFamily="34" charset="0"/>
              <a:buAutoNum type="arabicPeriod"/>
            </a:pPr>
            <a:r>
              <a:rPr lang="th-TH" sz="2400" b="1">
                <a:solidFill>
                  <a:schemeClr val="tx2"/>
                </a:solidFill>
              </a:rPr>
              <a:t>อำนวยความสะดวกในการทบทวนสินเชื่อ โดยไม่ต้องส่งเอกสารมายังเครดิตบูโร ยกเว้นลูกค้าที่ยังไม่เคยให้ความยินยอม </a:t>
            </a:r>
          </a:p>
          <a:p>
            <a:pPr marL="342900" indent="-342900">
              <a:spcBef>
                <a:spcPct val="20000"/>
              </a:spcBef>
              <a:buFont typeface="Calibri" pitchFamily="34" charset="0"/>
              <a:buAutoNum type="arabicPeriod"/>
            </a:pPr>
            <a:r>
              <a:rPr lang="th-TH" sz="2400" b="1">
                <a:solidFill>
                  <a:schemeClr val="tx2"/>
                </a:solidFill>
              </a:rPr>
              <a:t>สามารถเรียกดูผลข้อมูลจากระบบได้ด้วยตนเองตลอดอายุใช้งานของข้อมูล</a:t>
            </a:r>
          </a:p>
          <a:p>
            <a:pPr marL="342900" indent="-342900">
              <a:spcBef>
                <a:spcPct val="20000"/>
              </a:spcBef>
              <a:buFont typeface="Calibri" pitchFamily="34" charset="0"/>
              <a:buAutoNum type="arabicPeriod"/>
            </a:pPr>
            <a:r>
              <a:rPr lang="th-TH" sz="2400" b="1">
                <a:solidFill>
                  <a:schemeClr val="tx2"/>
                </a:solidFill>
              </a:rPr>
              <a:t>ลดค่าใช้จ่ายของธนาคารที่เกิดจากการขอข้อมูลจากระบบภายนอกที่ซ้ำซ้อน</a:t>
            </a:r>
            <a:endParaRPr lang="en-US" sz="2400" b="1">
              <a:solidFill>
                <a:schemeClr val="tx2"/>
              </a:solidFill>
            </a:endParaRPr>
          </a:p>
        </p:txBody>
      </p:sp>
      <p:pic>
        <p:nvPicPr>
          <p:cNvPr id="17413" name="Picture 35" descr="goal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388" y="39688"/>
            <a:ext cx="56197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Line 4"/>
          <p:cNvSpPr>
            <a:spLocks noChangeShapeType="1"/>
          </p:cNvSpPr>
          <p:nvPr/>
        </p:nvSpPr>
        <p:spPr bwMode="auto">
          <a:xfrm>
            <a:off x="179388" y="658813"/>
            <a:ext cx="8964612" cy="0"/>
          </a:xfrm>
          <a:prstGeom prst="line">
            <a:avLst/>
          </a:prstGeom>
          <a:noFill/>
          <a:ln w="76200">
            <a:solidFill>
              <a:srgbClr val="FFBF00"/>
            </a:solidFill>
            <a:round/>
            <a:headEnd/>
            <a:tailEnd/>
          </a:ln>
        </p:spPr>
        <p:txBody>
          <a:bodyPr/>
          <a:lstStyle/>
          <a:p>
            <a:endParaRPr lang="th-TH"/>
          </a:p>
        </p:txBody>
      </p:sp>
      <p:pic>
        <p:nvPicPr>
          <p:cNvPr id="17415" name="Picture 8" descr="smil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7538" y="4279900"/>
            <a:ext cx="385762" cy="29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6" name="Picture 9" descr="smil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7538" y="4875213"/>
            <a:ext cx="385762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Number Placeholder 2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89C1F217-52DB-491F-82BE-ABFEC16DB6B9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3584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th-TH" sz="1800"/>
          </a:p>
        </p:txBody>
      </p:sp>
      <p:sp>
        <p:nvSpPr>
          <p:cNvPr id="35844" name="Text Box 2"/>
          <p:cNvSpPr txBox="1">
            <a:spLocks noChangeArrowheads="1"/>
          </p:cNvSpPr>
          <p:nvPr/>
        </p:nvSpPr>
        <p:spPr bwMode="auto">
          <a:xfrm>
            <a:off x="1163638" y="58738"/>
            <a:ext cx="6315075" cy="7016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lang="th-TH" sz="4000" b="1">
                <a:solidFill>
                  <a:srgbClr val="663300"/>
                </a:solidFill>
                <a:latin typeface="Cordia New" pitchFamily="34" charset="-34"/>
              </a:rPr>
              <a:t>เริ่มใช้งานระบบ </a:t>
            </a:r>
            <a:r>
              <a:rPr lang="en-US" sz="4000" b="1">
                <a:solidFill>
                  <a:srgbClr val="663300"/>
                </a:solidFill>
                <a:latin typeface="Cordia New" pitchFamily="34" charset="-34"/>
                <a:cs typeface="Cordia New" pitchFamily="34" charset="-34"/>
              </a:rPr>
              <a:t>KEC</a:t>
            </a:r>
            <a:endParaRPr lang="th-TH" sz="4000" b="1">
              <a:solidFill>
                <a:srgbClr val="663300"/>
              </a:solidFill>
              <a:latin typeface="Cordia New" pitchFamily="34" charset="-34"/>
            </a:endParaRPr>
          </a:p>
        </p:txBody>
      </p:sp>
      <p:pic>
        <p:nvPicPr>
          <p:cNvPr id="52229" name="Picture 5" descr="C:\Users\098814\AppData\Local\Temp\SNAGHTML4a678a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11475" y="1036638"/>
            <a:ext cx="6232525" cy="545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/>
          <a:srcRect l="26312"/>
          <a:stretch>
            <a:fillRect/>
          </a:stretch>
        </p:blipFill>
        <p:spPr bwMode="auto">
          <a:xfrm>
            <a:off x="449263" y="1036638"/>
            <a:ext cx="4924425" cy="351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388" y="112713"/>
            <a:ext cx="942975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8" name="Line 4"/>
          <p:cNvSpPr>
            <a:spLocks noChangeShapeType="1"/>
          </p:cNvSpPr>
          <p:nvPr/>
        </p:nvSpPr>
        <p:spPr bwMode="auto">
          <a:xfrm>
            <a:off x="179388" y="711200"/>
            <a:ext cx="8964612" cy="0"/>
          </a:xfrm>
          <a:prstGeom prst="line">
            <a:avLst/>
          </a:prstGeom>
          <a:noFill/>
          <a:ln w="76200">
            <a:solidFill>
              <a:srgbClr val="FFBF00"/>
            </a:solidFill>
            <a:round/>
            <a:headEnd/>
            <a:tailEnd/>
          </a:ln>
        </p:spPr>
        <p:txBody>
          <a:bodyPr/>
          <a:lstStyle/>
          <a:p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2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Slide Number Placeholder 2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57A688BC-461D-48C6-8EDE-475E1A4FF59D}" type="slidenum">
              <a:rPr lang="en-US"/>
              <a:pPr>
                <a:defRPr/>
              </a:pPr>
              <a:t>21</a:t>
            </a:fld>
            <a:endParaRPr lang="en-US"/>
          </a:p>
        </p:txBody>
      </p:sp>
      <p:pic>
        <p:nvPicPr>
          <p:cNvPr id="36867" name="Picture 2"/>
          <p:cNvPicPr>
            <a:picLocks noChangeAspect="1" noChangeArrowheads="1"/>
          </p:cNvPicPr>
          <p:nvPr/>
        </p:nvPicPr>
        <p:blipFill>
          <a:blip r:embed="rId2"/>
          <a:srcRect t="18407" b="3920"/>
          <a:stretch>
            <a:fillRect/>
          </a:stretch>
        </p:blipFill>
        <p:spPr bwMode="auto">
          <a:xfrm>
            <a:off x="214313" y="1473200"/>
            <a:ext cx="6929437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ular Callout 5"/>
          <p:cNvSpPr/>
          <p:nvPr/>
        </p:nvSpPr>
        <p:spPr>
          <a:xfrm>
            <a:off x="6763656" y="2888342"/>
            <a:ext cx="1931081" cy="1712687"/>
          </a:xfrm>
          <a:prstGeom prst="wedgeRoundRectCallout">
            <a:avLst>
              <a:gd name="adj1" fmla="val -90275"/>
              <a:gd name="adj2" fmla="val -15541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User Name  </a:t>
            </a:r>
            <a:r>
              <a:rPr lang="th-TH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และ </a:t>
            </a:r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Password </a:t>
            </a:r>
          </a:p>
          <a:p>
            <a:pPr algn="ctr">
              <a:defRPr/>
            </a:pPr>
            <a:r>
              <a:rPr lang="th-TH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ตัวเดียวกับ </a:t>
            </a:r>
            <a:endParaRPr lang="en-US" sz="16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ctr">
              <a:defRPr/>
            </a:pPr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User &amp; Password  </a:t>
            </a:r>
            <a:r>
              <a:rPr lang="th-TH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เปิดเครื่อง</a:t>
            </a:r>
            <a:endParaRPr lang="en-US" sz="16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360394"/>
            <a:ext cx="9144000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7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ysClr val="windowText" lastClr="000000"/>
                </a:solidFill>
                <a:effectLst>
                  <a:reflection blurRad="12700" stA="28000" endPos="45000" dist="1000" dir="5400000" sy="-100000" algn="bl" rotWithShape="0"/>
                </a:effectLst>
                <a:ea typeface="+mn-ea"/>
              </a:rPr>
              <a:t>Requester</a:t>
            </a:r>
            <a:endParaRPr lang="th-TH" sz="7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ysClr val="windowText" lastClr="000000"/>
              </a:solidFill>
              <a:effectLst>
                <a:reflection blurRad="12700" stA="28000" endPos="45000" dist="1000" dir="5400000" sy="-100000" algn="bl" rotWithShape="0"/>
              </a:effectLst>
              <a:ea typeface="+mn-ea"/>
            </a:endParaRPr>
          </a:p>
        </p:txBody>
      </p:sp>
      <p:pic>
        <p:nvPicPr>
          <p:cNvPr id="3789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DCF71F-7CDF-451C-A92D-63F2D1138CC3}" type="slidenum">
              <a:rPr lang="th-TH"/>
              <a:pPr>
                <a:defRPr/>
              </a:pPr>
              <a:t>22</a:t>
            </a:fld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8" y="2033588"/>
            <a:ext cx="8929687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E7FFBD-8310-43C1-AEA3-495F88F02B01}" type="slidenum">
              <a:rPr lang="th-TH"/>
              <a:pPr>
                <a:defRPr/>
              </a:pPr>
              <a:t>23</a:t>
            </a:fld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863" y="1104900"/>
            <a:ext cx="8786812" cy="434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A22C66-8CAF-4F17-BD8A-C3122CAA859A}" type="slidenum">
              <a:rPr lang="th-TH"/>
              <a:pPr>
                <a:defRPr/>
              </a:pPr>
              <a:t>24</a:t>
            </a:fld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175" y="2759075"/>
            <a:ext cx="8713788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205538"/>
            <a:ext cx="2133600" cy="365125"/>
          </a:xfrm>
        </p:spPr>
        <p:txBody>
          <a:bodyPr/>
          <a:lstStyle/>
          <a:p>
            <a:pPr>
              <a:defRPr/>
            </a:pPr>
            <a:fld id="{5E43354D-96F9-4C45-B3C9-A47B7298A51A}" type="slidenum">
              <a:rPr lang="th-TH"/>
              <a:pPr>
                <a:defRPr/>
              </a:pPr>
              <a:t>25</a:t>
            </a:fld>
            <a:endParaRPr lang="th-TH"/>
          </a:p>
        </p:txBody>
      </p:sp>
      <p:pic>
        <p:nvPicPr>
          <p:cNvPr id="4096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600" y="142875"/>
            <a:ext cx="8929688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425" y="1104900"/>
            <a:ext cx="8929688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5F67A2-C203-4199-BE8D-33377861CB73}" type="slidenum">
              <a:rPr lang="th-TH"/>
              <a:pPr>
                <a:defRPr/>
              </a:pPr>
              <a:t>26</a:t>
            </a:fld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625" y="104775"/>
            <a:ext cx="8185150" cy="404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7213" y="4143375"/>
            <a:ext cx="7929562" cy="254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Down Arrow 4"/>
          <p:cNvSpPr/>
          <p:nvPr/>
        </p:nvSpPr>
        <p:spPr>
          <a:xfrm>
            <a:off x="4071938" y="3857625"/>
            <a:ext cx="357187" cy="4286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AB5DA2-22FF-482B-9157-2AA9B25F8EC2}" type="slidenum">
              <a:rPr lang="th-TH"/>
              <a:pPr>
                <a:defRPr/>
              </a:pPr>
              <a:t>27</a:t>
            </a:fld>
            <a:endParaRPr lang="th-TH"/>
          </a:p>
        </p:txBody>
      </p:sp>
      <p:pic>
        <p:nvPicPr>
          <p:cNvPr id="43014" name="Picture 7" descr="smile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77038" y="1671638"/>
            <a:ext cx="339725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3015" name="Group 10"/>
          <p:cNvGrpSpPr>
            <a:grpSpLocks/>
          </p:cNvGrpSpPr>
          <p:nvPr/>
        </p:nvGrpSpPr>
        <p:grpSpPr bwMode="auto">
          <a:xfrm>
            <a:off x="7269163" y="1149350"/>
            <a:ext cx="1217612" cy="777875"/>
            <a:chOff x="7269480" y="1149928"/>
            <a:chExt cx="1217961" cy="777932"/>
          </a:xfrm>
        </p:grpSpPr>
        <p:sp>
          <p:nvSpPr>
            <p:cNvPr id="9" name="Oval Callout 8"/>
            <p:cNvSpPr/>
            <p:nvPr/>
          </p:nvSpPr>
          <p:spPr>
            <a:xfrm>
              <a:off x="7269480" y="1149928"/>
              <a:ext cx="1217961" cy="777932"/>
            </a:xfrm>
            <a:prstGeom prst="wedgeEllipseCallout">
              <a:avLst>
                <a:gd name="adj1" fmla="val -63096"/>
                <a:gd name="adj2" fmla="val 28201"/>
              </a:avLst>
            </a:prstGeom>
            <a:solidFill>
              <a:srgbClr val="FFCCFF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400" b="1" dirty="0">
                <a:solidFill>
                  <a:srgbClr val="FF3399"/>
                </a:solidFill>
                <a:latin typeface="Cordia New" pitchFamily="34" charset="-34"/>
                <a:cs typeface="Cordia New" pitchFamily="34" charset="-34"/>
              </a:endParaRPr>
            </a:p>
          </p:txBody>
        </p:sp>
        <p:sp>
          <p:nvSpPr>
            <p:cNvPr id="43017" name="TextBox 9"/>
            <p:cNvSpPr txBox="1">
              <a:spLocks noChangeArrowheads="1"/>
            </p:cNvSpPr>
            <p:nvPr/>
          </p:nvSpPr>
          <p:spPr bwMode="auto">
            <a:xfrm>
              <a:off x="7382541" y="1206862"/>
              <a:ext cx="990600" cy="600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th-TH" sz="1100" b="1">
                  <a:solidFill>
                    <a:srgbClr val="000099"/>
                  </a:solidFill>
                  <a:latin typeface="Cordia New" pitchFamily="34" charset="-34"/>
                </a:rPr>
                <a:t>สามารถเลือกประเภทสินเชื่อได้มากกว่า 1 ประเภท</a:t>
              </a:r>
              <a:endParaRPr lang="en-US" sz="1100" b="1">
                <a:solidFill>
                  <a:srgbClr val="000099"/>
                </a:solidFill>
                <a:latin typeface="Cordia New" pitchFamily="34" charset="-34"/>
                <a:cs typeface="Cordia New" pitchFamily="34" charset="-34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5" y="260350"/>
            <a:ext cx="8858250" cy="437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E934CF-C7AB-4364-9037-3DC75A0565EE}" type="slidenum">
              <a:rPr lang="th-TH"/>
              <a:pPr>
                <a:defRPr/>
              </a:pPr>
              <a:t>28</a:t>
            </a:fld>
            <a:endParaRPr lang="th-TH"/>
          </a:p>
        </p:txBody>
      </p:sp>
      <p:sp>
        <p:nvSpPr>
          <p:cNvPr id="44036" name="TextBox 4"/>
          <p:cNvSpPr txBox="1">
            <a:spLocks noChangeArrowheads="1"/>
          </p:cNvSpPr>
          <p:nvPr/>
        </p:nvSpPr>
        <p:spPr bwMode="auto">
          <a:xfrm>
            <a:off x="387350" y="4635500"/>
            <a:ext cx="7205663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h-TH" sz="1800" b="1" u="sng">
                <a:solidFill>
                  <a:srgbClr val="000099"/>
                </a:solidFill>
              </a:rPr>
              <a:t>วันที่ลูกค้าให้ความยินยอม</a:t>
            </a:r>
          </a:p>
          <a:p>
            <a:r>
              <a:rPr lang="th-TH" sz="1800" b="1" u="sng"/>
              <a:t>กรณีสินเชื่อใหม่</a:t>
            </a:r>
            <a:r>
              <a:rPr lang="en-US" sz="1800" b="1" u="sng"/>
              <a:t> </a:t>
            </a:r>
            <a:r>
              <a:rPr lang="en-US" sz="1800"/>
              <a:t>: </a:t>
            </a:r>
            <a:r>
              <a:rPr lang="th-TH" sz="1800"/>
              <a:t> ระบบมีค่าเริ่มต้นเป็นวันที่ปัจจุบัน  ผู้ใช้สามารถเปลี่ยนวันที่ให้ตรงกับใบ </a:t>
            </a:r>
            <a:r>
              <a:rPr lang="en-US" sz="1800"/>
              <a:t>Consent </a:t>
            </a:r>
            <a:r>
              <a:rPr lang="th-TH" sz="1800"/>
              <a:t>ได้ (ย้อนหลังไม่เกิน 90 วัน)</a:t>
            </a:r>
          </a:p>
          <a:p>
            <a:endParaRPr lang="th-TH" sz="1800"/>
          </a:p>
          <a:p>
            <a:r>
              <a:rPr lang="th-TH" sz="1800" b="1" u="sng"/>
              <a:t>กรณีทบทวน </a:t>
            </a:r>
            <a:r>
              <a:rPr lang="en-US" sz="1800"/>
              <a:t>:</a:t>
            </a:r>
            <a:r>
              <a:rPr lang="th-TH" sz="1800"/>
              <a:t> หากผู้ใช้จำวันที่บนใบ</a:t>
            </a:r>
            <a:r>
              <a:rPr lang="en-US" sz="1800"/>
              <a:t> Consent </a:t>
            </a:r>
            <a:r>
              <a:rPr lang="th-TH" sz="1800"/>
              <a:t>ไม่ได้ ไม่ต้องใส่วันที่ในช่องนี้ได้</a:t>
            </a:r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900" y="4233863"/>
            <a:ext cx="8501063" cy="2335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63" y="166688"/>
            <a:ext cx="8120062" cy="401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Down Arrow 4"/>
          <p:cNvSpPr/>
          <p:nvPr/>
        </p:nvSpPr>
        <p:spPr>
          <a:xfrm>
            <a:off x="3857625" y="3714750"/>
            <a:ext cx="500063" cy="5000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0C02AA-3B58-44D0-ACD2-08DCAD389175}" type="slidenum">
              <a:rPr lang="th-TH"/>
              <a:pPr>
                <a:defRPr/>
              </a:pPr>
              <a:t>29</a:t>
            </a:fld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8786813" y="6559550"/>
            <a:ext cx="330200" cy="265113"/>
          </a:xfrm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CFDBDFE4-88C0-4CF5-BD20-5F1894B6026C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26629" name="Text Box 2"/>
          <p:cNvSpPr txBox="1">
            <a:spLocks noChangeArrowheads="1"/>
          </p:cNvSpPr>
          <p:nvPr/>
        </p:nvSpPr>
        <p:spPr bwMode="auto">
          <a:xfrm>
            <a:off x="76200" y="44450"/>
            <a:ext cx="8101013" cy="7016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lang="en-US" sz="4000" b="1">
                <a:solidFill>
                  <a:srgbClr val="663300"/>
                </a:solidFill>
                <a:latin typeface="Cordia New" pitchFamily="34" charset="-34"/>
                <a:cs typeface="Cordia New" pitchFamily="34" charset="-34"/>
              </a:rPr>
              <a:t>As Is Process </a:t>
            </a:r>
            <a:r>
              <a:rPr lang="th-TH" sz="4000" b="1">
                <a:solidFill>
                  <a:srgbClr val="663300"/>
                </a:solidFill>
                <a:latin typeface="Cordia New" pitchFamily="34" charset="-34"/>
              </a:rPr>
              <a:t>(ขอสินเชื่อใหม่)</a:t>
            </a:r>
          </a:p>
        </p:txBody>
      </p:sp>
      <p:sp>
        <p:nvSpPr>
          <p:cNvPr id="57350" name="Line 4"/>
          <p:cNvSpPr>
            <a:spLocks noChangeShapeType="1"/>
          </p:cNvSpPr>
          <p:nvPr/>
        </p:nvSpPr>
        <p:spPr bwMode="auto">
          <a:xfrm>
            <a:off x="179388" y="601663"/>
            <a:ext cx="8964612" cy="0"/>
          </a:xfrm>
          <a:prstGeom prst="line">
            <a:avLst/>
          </a:prstGeom>
          <a:noFill/>
          <a:ln w="76200">
            <a:solidFill>
              <a:srgbClr val="FFBF00"/>
            </a:solidFill>
            <a:round/>
            <a:headEnd/>
            <a:tailEnd/>
          </a:ln>
        </p:spPr>
        <p:txBody>
          <a:bodyPr/>
          <a:lstStyle/>
          <a:p>
            <a:endParaRPr lang="th-TH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6750" y="801688"/>
            <a:ext cx="62865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C:\Users\098814\AppData\Local\Temp\SNAGHTML2b3e5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92350" y="682625"/>
            <a:ext cx="107632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76200" y="1468438"/>
            <a:ext cx="1790700" cy="116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h-TH" sz="1400" b="1" u="sng">
                <a:solidFill>
                  <a:srgbClr val="000099"/>
                </a:solidFill>
              </a:rPr>
              <a:t>บุคคลธรรมดา</a:t>
            </a:r>
          </a:p>
          <a:p>
            <a:r>
              <a:rPr lang="en-US" sz="1400">
                <a:cs typeface="Cordia New" pitchFamily="34" charset="-34"/>
              </a:rPr>
              <a:t>Consent + </a:t>
            </a:r>
            <a:r>
              <a:rPr lang="th-TH" sz="1400"/>
              <a:t>บัตร ปชช.</a:t>
            </a:r>
          </a:p>
          <a:p>
            <a:r>
              <a:rPr lang="th-TH" sz="1400" b="1" u="sng">
                <a:solidFill>
                  <a:srgbClr val="000099"/>
                </a:solidFill>
              </a:rPr>
              <a:t>นิติบุคคล</a:t>
            </a:r>
          </a:p>
          <a:p>
            <a:r>
              <a:rPr lang="en-US" sz="1400">
                <a:cs typeface="Cordia New" pitchFamily="34" charset="-34"/>
              </a:rPr>
              <a:t>Consent + </a:t>
            </a:r>
            <a:r>
              <a:rPr lang="th-TH" sz="1400"/>
              <a:t>หนังสือรับรองฯ </a:t>
            </a:r>
            <a:r>
              <a:rPr lang="en-US" sz="1400">
                <a:cs typeface="Cordia New" pitchFamily="34" charset="-34"/>
              </a:rPr>
              <a:t> </a:t>
            </a:r>
            <a:r>
              <a:rPr lang="th-TH" sz="1400"/>
              <a:t>+ บัตร ปชช. ผู้มีอำนาจ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666750" y="619125"/>
            <a:ext cx="6286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h-TH" sz="1800" b="1">
                <a:solidFill>
                  <a:srgbClr val="000099"/>
                </a:solidFill>
              </a:rPr>
              <a:t>ลูกค้า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2201863" y="720725"/>
            <a:ext cx="6286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1">
                <a:solidFill>
                  <a:srgbClr val="000099"/>
                </a:solidFill>
              </a:rPr>
              <a:t>RM</a:t>
            </a:r>
            <a:endParaRPr lang="th-TH" sz="1800" b="1">
              <a:solidFill>
                <a:srgbClr val="000099"/>
              </a:solidFill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1774825" y="1624013"/>
            <a:ext cx="2111375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h-TH" sz="1600"/>
              <a:t>รวบรวมเอกสารจากลูกค้า,</a:t>
            </a:r>
            <a:endParaRPr lang="en-US" sz="1600">
              <a:cs typeface="Cordia New" pitchFamily="34" charset="-34"/>
            </a:endParaRPr>
          </a:p>
          <a:p>
            <a:pPr>
              <a:buFont typeface="Arial" pitchFamily="34" charset="0"/>
              <a:buChar char="•"/>
            </a:pPr>
            <a:r>
              <a:rPr lang="th-TH" sz="1600"/>
              <a:t>กรอกใบคำขอตรวจ </a:t>
            </a:r>
            <a:r>
              <a:rPr lang="en-US" sz="1600"/>
              <a:t>NCB</a:t>
            </a:r>
            <a:r>
              <a:rPr lang="th-TH" sz="1600"/>
              <a:t> เสนอ </a:t>
            </a:r>
            <a:r>
              <a:rPr lang="en-US" sz="1600"/>
              <a:t> ZD </a:t>
            </a:r>
            <a:r>
              <a:rPr lang="th-TH" sz="1600"/>
              <a:t>หรือ </a:t>
            </a:r>
            <a:r>
              <a:rPr lang="en-US" sz="1600"/>
              <a:t>RD </a:t>
            </a:r>
            <a:r>
              <a:rPr lang="th-TH" sz="1600"/>
              <a:t>ลงนาม,</a:t>
            </a:r>
          </a:p>
          <a:p>
            <a:pPr>
              <a:buFont typeface="Arial" pitchFamily="34" charset="0"/>
              <a:buChar char="•"/>
            </a:pPr>
            <a:r>
              <a:rPr lang="en-US" sz="1600"/>
              <a:t>Print </a:t>
            </a:r>
            <a:r>
              <a:rPr lang="th-TH" sz="1600"/>
              <a:t>หน้าจอ </a:t>
            </a:r>
            <a:r>
              <a:rPr lang="en-US" sz="1600"/>
              <a:t>CIMMA20,</a:t>
            </a:r>
            <a:r>
              <a:rPr lang="th-TH" sz="1600"/>
              <a:t> ส่งไปที่ฝ่ายเครดิตบูโร ชั้น </a:t>
            </a:r>
            <a:r>
              <a:rPr lang="en-US" sz="1600"/>
              <a:t>21</a:t>
            </a:r>
            <a:endParaRPr lang="th-TH" sz="1600"/>
          </a:p>
        </p:txBody>
      </p:sp>
      <p:pic>
        <p:nvPicPr>
          <p:cNvPr id="26" name="Picture 5" descr="C:\Users\098814\AppData\Local\Temp\SNAGHTML2b3e5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86288" y="682625"/>
            <a:ext cx="107632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4167188" y="720725"/>
            <a:ext cx="10763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h-TH" sz="1800" b="1">
                <a:solidFill>
                  <a:srgbClr val="000099"/>
                </a:solidFill>
              </a:rPr>
              <a:t>เครดิตบูโร</a:t>
            </a: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4122738" y="1665288"/>
            <a:ext cx="2087562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h-TH" sz="1400"/>
              <a:t>ตรวจสอบเอกสาร,</a:t>
            </a:r>
          </a:p>
          <a:p>
            <a:r>
              <a:rPr lang="th-TH" sz="1400"/>
              <a:t>ตรวจสอบข้อมูลลูกค้าในระบบ </a:t>
            </a:r>
            <a:r>
              <a:rPr lang="en-US" sz="1400"/>
              <a:t>CIM</a:t>
            </a:r>
          </a:p>
          <a:p>
            <a:r>
              <a:rPr lang="th-TH" sz="1400"/>
              <a:t>สืบค้นในระบบ</a:t>
            </a:r>
            <a:r>
              <a:rPr lang="en-US" sz="1400"/>
              <a:t> NCB</a:t>
            </a:r>
            <a:endParaRPr lang="th-TH" sz="1400"/>
          </a:p>
          <a:p>
            <a:r>
              <a:rPr lang="th-TH" sz="1400"/>
              <a:t>จัดส่งผลผ่านระบบ </a:t>
            </a:r>
            <a:r>
              <a:rPr lang="en-US" sz="1400"/>
              <a:t>Lotus Notes</a:t>
            </a:r>
            <a:endParaRPr lang="th-TH" sz="1400"/>
          </a:p>
        </p:txBody>
      </p:sp>
      <p:pic>
        <p:nvPicPr>
          <p:cNvPr id="29" name="Picture 5" descr="C:\Users\098814\AppData\Local\Temp\SNAGHTML2b3e5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02438" y="636588"/>
            <a:ext cx="107632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6210300" y="720725"/>
            <a:ext cx="1268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1">
                <a:solidFill>
                  <a:srgbClr val="000099"/>
                </a:solidFill>
              </a:rPr>
              <a:t>RM / CM</a:t>
            </a:r>
            <a:endParaRPr lang="th-TH" sz="1800" b="1">
              <a:solidFill>
                <a:srgbClr val="000099"/>
              </a:solidFill>
            </a:endParaRP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6619875" y="1711325"/>
            <a:ext cx="145097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h-TH" sz="1800"/>
              <a:t>รับผล </a:t>
            </a:r>
            <a:r>
              <a:rPr lang="en-US" sz="1800"/>
              <a:t>NCB </a:t>
            </a:r>
            <a:r>
              <a:rPr lang="th-TH" sz="1800"/>
              <a:t>จากระบบ</a:t>
            </a:r>
            <a:r>
              <a:rPr lang="en-US" sz="1800"/>
              <a:t> Lotus Notes</a:t>
            </a:r>
            <a:endParaRPr lang="th-TH" sz="1800"/>
          </a:p>
        </p:txBody>
      </p:sp>
      <p:sp>
        <p:nvSpPr>
          <p:cNvPr id="33" name="Text Box 2"/>
          <p:cNvSpPr txBox="1">
            <a:spLocks noChangeArrowheads="1"/>
          </p:cNvSpPr>
          <p:nvPr/>
        </p:nvSpPr>
        <p:spPr bwMode="auto">
          <a:xfrm>
            <a:off x="76200" y="2944813"/>
            <a:ext cx="8101013" cy="7016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lang="en-US" sz="4000" b="1">
                <a:solidFill>
                  <a:srgbClr val="663300"/>
                </a:solidFill>
                <a:latin typeface="Cordia New" pitchFamily="34" charset="-34"/>
                <a:cs typeface="Cordia New" pitchFamily="34" charset="-34"/>
              </a:rPr>
              <a:t>KEC Process</a:t>
            </a:r>
            <a:r>
              <a:rPr lang="th-TH" sz="4000" b="1">
                <a:solidFill>
                  <a:srgbClr val="663300"/>
                </a:solidFill>
                <a:latin typeface="Cordia New" pitchFamily="34" charset="-34"/>
              </a:rPr>
              <a:t> (ขอสินเชื่อใหม่)</a:t>
            </a:r>
          </a:p>
        </p:txBody>
      </p:sp>
      <p:sp>
        <p:nvSpPr>
          <p:cNvPr id="37" name="Line 4"/>
          <p:cNvSpPr>
            <a:spLocks noChangeShapeType="1"/>
          </p:cNvSpPr>
          <p:nvPr/>
        </p:nvSpPr>
        <p:spPr bwMode="auto">
          <a:xfrm>
            <a:off x="101600" y="3478213"/>
            <a:ext cx="8964613" cy="0"/>
          </a:xfrm>
          <a:prstGeom prst="line">
            <a:avLst/>
          </a:prstGeom>
          <a:noFill/>
          <a:ln w="76200">
            <a:solidFill>
              <a:srgbClr val="FFBF00"/>
            </a:solidFill>
            <a:round/>
            <a:headEnd/>
            <a:tailEnd/>
          </a:ln>
        </p:spPr>
        <p:txBody>
          <a:bodyPr/>
          <a:lstStyle/>
          <a:p>
            <a:endParaRPr lang="th-TH"/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4225" y="3829050"/>
            <a:ext cx="62865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5" descr="C:\Users\098814\AppData\Local\Temp\SNAGHTML2b3e5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09825" y="3708400"/>
            <a:ext cx="107632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784225" y="3646488"/>
            <a:ext cx="6286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h-TH" sz="1800" b="1">
                <a:solidFill>
                  <a:srgbClr val="000099"/>
                </a:solidFill>
              </a:rPr>
              <a:t>ลูกค้า</a:t>
            </a: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2319338" y="3746500"/>
            <a:ext cx="6286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1">
                <a:solidFill>
                  <a:srgbClr val="000099"/>
                </a:solidFill>
              </a:rPr>
              <a:t>RM</a:t>
            </a:r>
            <a:endParaRPr lang="th-TH" sz="1800" b="1">
              <a:solidFill>
                <a:srgbClr val="000099"/>
              </a:solidFill>
            </a:endParaRP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1892300" y="4691063"/>
            <a:ext cx="2111375" cy="107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h-TH" sz="1600"/>
              <a:t>รวบรวมเอกสารจากลูกค้า</a:t>
            </a:r>
          </a:p>
          <a:p>
            <a:r>
              <a:rPr lang="th-TH" sz="1600"/>
              <a:t>บันทึกคำขอผ่านระบบ</a:t>
            </a:r>
            <a:r>
              <a:rPr lang="en-US" sz="1600"/>
              <a:t> KEC</a:t>
            </a:r>
          </a:p>
          <a:p>
            <a:r>
              <a:rPr lang="th-TH" sz="1600"/>
              <a:t>ส่งเอกสารลูกค้าไปที่ฝ่ายเครดิตบูโร ชั้น </a:t>
            </a:r>
            <a:r>
              <a:rPr lang="en-US" sz="1600"/>
              <a:t>21</a:t>
            </a:r>
            <a:endParaRPr lang="th-TH" sz="1600"/>
          </a:p>
        </p:txBody>
      </p:sp>
      <p:pic>
        <p:nvPicPr>
          <p:cNvPr id="44" name="Picture 5" descr="C:\Users\098814\AppData\Local\Temp\SNAGHTML2b3e5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05350" y="3709988"/>
            <a:ext cx="107632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286250" y="3746500"/>
            <a:ext cx="10763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h-TH" sz="1800" b="1">
                <a:solidFill>
                  <a:srgbClr val="000099"/>
                </a:solidFill>
              </a:rPr>
              <a:t>เครดิตบูโร</a:t>
            </a: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4240213" y="4691063"/>
            <a:ext cx="2087562" cy="73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h-TH" sz="1400"/>
              <a:t>ตรวจสอบเอกสาร,</a:t>
            </a:r>
          </a:p>
          <a:p>
            <a:r>
              <a:rPr lang="th-TH" sz="1400"/>
              <a:t>สืบค้นในระบบ</a:t>
            </a:r>
            <a:r>
              <a:rPr lang="en-US" sz="1400"/>
              <a:t> NCB</a:t>
            </a:r>
            <a:endParaRPr lang="th-TH" sz="1400"/>
          </a:p>
          <a:p>
            <a:r>
              <a:rPr lang="th-TH" sz="1400"/>
              <a:t>จัดส่งผลผ่านระบบ </a:t>
            </a:r>
            <a:r>
              <a:rPr lang="en-US" sz="1400"/>
              <a:t>KEC</a:t>
            </a:r>
            <a:endParaRPr lang="th-TH" sz="1400"/>
          </a:p>
        </p:txBody>
      </p:sp>
      <p:pic>
        <p:nvPicPr>
          <p:cNvPr id="47" name="Picture 5" descr="C:\Users\098814\AppData\Local\Temp\SNAGHTML2b3e5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21500" y="3662363"/>
            <a:ext cx="107632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6327775" y="3746500"/>
            <a:ext cx="12684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1">
                <a:solidFill>
                  <a:srgbClr val="000099"/>
                </a:solidFill>
              </a:rPr>
              <a:t>RM / CM</a:t>
            </a:r>
            <a:endParaRPr lang="th-TH" sz="1800" b="1">
              <a:solidFill>
                <a:srgbClr val="000099"/>
              </a:solidFill>
            </a:endParaRP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6738938" y="4738688"/>
            <a:ext cx="1450975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h-TH" sz="1800"/>
              <a:t>รับผล </a:t>
            </a:r>
            <a:r>
              <a:rPr lang="en-US" sz="1800"/>
              <a:t>NCB </a:t>
            </a:r>
            <a:r>
              <a:rPr lang="th-TH" sz="1800"/>
              <a:t>จากระบบ</a:t>
            </a:r>
            <a:r>
              <a:rPr lang="en-US" sz="1800"/>
              <a:t> KEC</a:t>
            </a:r>
            <a:endParaRPr lang="th-TH" sz="1800"/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4286250" y="5659438"/>
            <a:ext cx="2109788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h-TH" sz="1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มีความถูกต้องแม่นยำในการตรวจสอบข้อมูลลูกค้า เพราะมีการตรวจสอบตั้งแต่ตอนสร้างคำขอโดย </a:t>
            </a:r>
            <a:r>
              <a:rPr lang="en-US" sz="1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RM </a:t>
            </a:r>
            <a:r>
              <a:rPr lang="th-TH" sz="1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มาแล้ว</a:t>
            </a:r>
          </a:p>
          <a:p>
            <a:r>
              <a:rPr lang="th-TH" sz="1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เพิ่มความรวดเร็วใจการส่งผล</a:t>
            </a:r>
            <a:r>
              <a:rPr lang="en-US" sz="1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NCB</a:t>
            </a:r>
            <a:endParaRPr lang="th-TH" sz="1200">
              <a:solidFill>
                <a:srgbClr val="FF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115888" y="4576763"/>
            <a:ext cx="2022475" cy="116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h-TH" sz="1400" b="1" u="sng">
                <a:solidFill>
                  <a:srgbClr val="000099"/>
                </a:solidFill>
              </a:rPr>
              <a:t>บุคคลธรรมดา</a:t>
            </a:r>
          </a:p>
          <a:p>
            <a:r>
              <a:rPr lang="en-US" sz="1400">
                <a:cs typeface="Cordia New" pitchFamily="34" charset="-34"/>
              </a:rPr>
              <a:t>Consent + </a:t>
            </a:r>
            <a:r>
              <a:rPr lang="th-TH" sz="1400"/>
              <a:t>บัตร ปชช.</a:t>
            </a:r>
          </a:p>
          <a:p>
            <a:r>
              <a:rPr lang="th-TH" sz="1400" b="1" u="sng">
                <a:solidFill>
                  <a:srgbClr val="000099"/>
                </a:solidFill>
              </a:rPr>
              <a:t>นิติบุคคล</a:t>
            </a:r>
          </a:p>
          <a:p>
            <a:r>
              <a:rPr lang="en-US" sz="1400">
                <a:cs typeface="Cordia New" pitchFamily="34" charset="-34"/>
              </a:rPr>
              <a:t>Consent + </a:t>
            </a:r>
            <a:r>
              <a:rPr lang="th-TH" sz="1400"/>
              <a:t>หนังสือรับรองฯ </a:t>
            </a:r>
          </a:p>
          <a:p>
            <a:r>
              <a:rPr lang="th-TH" sz="1400"/>
              <a:t>+ บัตร ปชช. ผู้มีอำนาจ</a:t>
            </a:r>
          </a:p>
        </p:txBody>
      </p:sp>
      <p:grpSp>
        <p:nvGrpSpPr>
          <p:cNvPr id="2" name="Group 39"/>
          <p:cNvGrpSpPr>
            <a:grpSpLocks/>
          </p:cNvGrpSpPr>
          <p:nvPr/>
        </p:nvGrpSpPr>
        <p:grpSpPr bwMode="auto">
          <a:xfrm>
            <a:off x="6556375" y="5554663"/>
            <a:ext cx="2230438" cy="1004887"/>
            <a:chOff x="6557030" y="5406381"/>
            <a:chExt cx="2229783" cy="1005532"/>
          </a:xfrm>
        </p:grpSpPr>
        <p:sp>
          <p:nvSpPr>
            <p:cNvPr id="55" name="TextBox 54"/>
            <p:cNvSpPr txBox="1"/>
            <p:nvPr/>
          </p:nvSpPr>
          <p:spPr>
            <a:xfrm rot="20721193">
              <a:off x="6557030" y="5406381"/>
              <a:ext cx="1844133" cy="46225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Water mark</a:t>
              </a:r>
            </a:p>
          </p:txBody>
        </p:sp>
        <p:sp>
          <p:nvSpPr>
            <p:cNvPr id="18470" name="TextBox 55"/>
            <p:cNvSpPr txBox="1">
              <a:spLocks noChangeArrowheads="1"/>
            </p:cNvSpPr>
            <p:nvPr/>
          </p:nvSpPr>
          <p:spPr bwMode="auto">
            <a:xfrm>
              <a:off x="6675438" y="5765582"/>
              <a:ext cx="2111375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th-TH" sz="120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ระบบมีลายน้ำในรายงาน</a:t>
              </a:r>
              <a:r>
                <a:rPr lang="en-US" sz="120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 NCB </a:t>
              </a:r>
              <a:r>
                <a:rPr lang="th-TH" sz="120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 หากเกิดกรณีหลุดรั่วสามารถ</a:t>
              </a:r>
            </a:p>
            <a:p>
              <a:r>
                <a:rPr lang="th-TH" sz="120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สืบได้ว่าเกิดจากใคร</a:t>
              </a:r>
            </a:p>
          </p:txBody>
        </p:sp>
      </p:grpSp>
      <p:sp>
        <p:nvSpPr>
          <p:cNvPr id="57" name="TextBox 56"/>
          <p:cNvSpPr txBox="1">
            <a:spLocks noChangeArrowheads="1"/>
          </p:cNvSpPr>
          <p:nvPr/>
        </p:nvSpPr>
        <p:spPr bwMode="auto">
          <a:xfrm>
            <a:off x="1731963" y="5715000"/>
            <a:ext cx="2274887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h-TH" sz="1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ลดขั้นตอนขอเอกสารจากลูกค้า,</a:t>
            </a:r>
          </a:p>
          <a:p>
            <a:pPr>
              <a:buFont typeface="Arial" pitchFamily="34" charset="0"/>
              <a:buChar char="•"/>
            </a:pPr>
            <a:r>
              <a:rPr lang="th-TH" sz="1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ลดขั้นตอนให้</a:t>
            </a:r>
            <a:r>
              <a:rPr lang="en-US" sz="1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ZD,RD</a:t>
            </a:r>
            <a:r>
              <a:rPr lang="th-TH" sz="1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ลงนาม เพราะระบบให้ </a:t>
            </a:r>
            <a:r>
              <a:rPr lang="en-US" sz="1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RM</a:t>
            </a:r>
            <a:r>
              <a:rPr lang="th-TH" sz="1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บันทึกและส่ง</a:t>
            </a:r>
            <a:r>
              <a:rPr lang="en-US" sz="1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Notify Mail</a:t>
            </a:r>
            <a:r>
              <a:rPr lang="th-TH" sz="1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ให้ </a:t>
            </a:r>
            <a:r>
              <a:rPr lang="en-US" sz="1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ZD, RD </a:t>
            </a:r>
            <a:r>
              <a:rPr lang="th-TH" sz="1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ทราบ</a:t>
            </a:r>
          </a:p>
          <a:p>
            <a:pPr>
              <a:buFont typeface="Arial" pitchFamily="34" charset="0"/>
              <a:buChar char="•"/>
            </a:pPr>
            <a:r>
              <a:rPr lang="th-TH" sz="1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ลดขั้นตอน </a:t>
            </a:r>
            <a:r>
              <a:rPr lang="en-US" sz="1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Print</a:t>
            </a:r>
            <a:r>
              <a:rPr lang="th-TH" sz="1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1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CIMMA</a:t>
            </a:r>
            <a:r>
              <a:rPr lang="th-TH" sz="1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20</a:t>
            </a:r>
          </a:p>
        </p:txBody>
      </p:sp>
      <p:pic>
        <p:nvPicPr>
          <p:cNvPr id="58" name="Picture 8" descr="smile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76588" y="3646488"/>
            <a:ext cx="384175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" name="Picture 8" descr="smile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70525" y="3646488"/>
            <a:ext cx="385763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" name="Picture 8" descr="smile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86675" y="3646488"/>
            <a:ext cx="385763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57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57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0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  <p:bldP spid="57350" grpId="0" animBg="1"/>
      <p:bldP spid="21" grpId="0"/>
      <p:bldP spid="22" grpId="0"/>
      <p:bldP spid="23" grpId="0"/>
      <p:bldP spid="25" grpId="0"/>
      <p:bldP spid="27" grpId="0"/>
      <p:bldP spid="28" grpId="0"/>
      <p:bldP spid="30" grpId="0"/>
      <p:bldP spid="31" grpId="0"/>
      <p:bldP spid="33" grpId="0"/>
      <p:bldP spid="37" grpId="0" animBg="1"/>
      <p:bldP spid="41" grpId="0"/>
      <p:bldP spid="42" grpId="0"/>
      <p:bldP spid="43" grpId="0"/>
      <p:bldP spid="45" grpId="0"/>
      <p:bldP spid="46" grpId="0"/>
      <p:bldP spid="48" grpId="0"/>
      <p:bldP spid="49" grpId="0"/>
      <p:bldP spid="51" grpId="0"/>
      <p:bldP spid="54" grpId="0"/>
      <p:bldP spid="5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63" y="142875"/>
            <a:ext cx="8313737" cy="410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63" y="4360863"/>
            <a:ext cx="8259762" cy="228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7B37F8-5481-4C3B-B5DF-D00C46E66741}" type="slidenum">
              <a:rPr lang="th-TH"/>
              <a:pPr>
                <a:defRPr/>
              </a:pPr>
              <a:t>30</a:t>
            </a:fld>
            <a:endParaRPr lang="th-TH"/>
          </a:p>
        </p:txBody>
      </p:sp>
      <p:sp>
        <p:nvSpPr>
          <p:cNvPr id="6" name="Down Arrow 5"/>
          <p:cNvSpPr/>
          <p:nvPr/>
        </p:nvSpPr>
        <p:spPr>
          <a:xfrm>
            <a:off x="4106863" y="3860800"/>
            <a:ext cx="501650" cy="5000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8" y="1104900"/>
            <a:ext cx="8929687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FDA64B-278D-433E-9496-89B1EBD26579}" type="slidenum">
              <a:rPr lang="th-TH"/>
              <a:pPr>
                <a:defRPr/>
              </a:pPr>
              <a:t>31</a:t>
            </a:fld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8" y="1085850"/>
            <a:ext cx="8929687" cy="444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C0366F-8AC1-4A71-A189-1DACC7ACF813}" type="slidenum">
              <a:rPr lang="th-TH"/>
              <a:pPr>
                <a:defRPr/>
              </a:pPr>
              <a:t>32</a:t>
            </a:fld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8" y="1076325"/>
            <a:ext cx="8929687" cy="446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E7495A-C978-425F-AAE2-1ABA16E8B420}" type="slidenum">
              <a:rPr lang="th-TH"/>
              <a:pPr>
                <a:defRPr/>
              </a:pPr>
              <a:t>33</a:t>
            </a:fld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5" y="1081088"/>
            <a:ext cx="8929688" cy="445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608CBF-75FA-41E8-AF3F-5BDAE503E3F3}" type="slidenum">
              <a:rPr lang="th-TH"/>
              <a:pPr>
                <a:defRPr/>
              </a:pPr>
              <a:t>34</a:t>
            </a:fld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9763" y="142875"/>
            <a:ext cx="7897812" cy="3929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5950" y="4162425"/>
            <a:ext cx="7929563" cy="2522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Down Arrow 3"/>
          <p:cNvSpPr/>
          <p:nvPr/>
        </p:nvSpPr>
        <p:spPr>
          <a:xfrm>
            <a:off x="3143250" y="3786188"/>
            <a:ext cx="500063" cy="5000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 sz="18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CD9CD9-4B4E-4E88-8B5D-E81C05AD67A7}" type="slidenum">
              <a:rPr lang="th-TH"/>
              <a:pPr>
                <a:defRPr/>
              </a:pPr>
              <a:t>35</a:t>
            </a:fld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4150" y="558800"/>
            <a:ext cx="8786813" cy="276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5" y="3536950"/>
            <a:ext cx="8858250" cy="239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AF9027-4E41-41CE-ADCE-6B7B69488D5D}" type="slidenum">
              <a:rPr lang="th-TH"/>
              <a:pPr>
                <a:defRPr/>
              </a:pPr>
              <a:t>36</a:t>
            </a:fld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425" y="1095375"/>
            <a:ext cx="8929688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B05065-56B3-4A44-9135-26DC4CDC0D2F}" type="slidenum">
              <a:rPr lang="th-TH"/>
              <a:pPr>
                <a:defRPr/>
              </a:pPr>
              <a:t>37</a:t>
            </a:fld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5" y="1085850"/>
            <a:ext cx="8929688" cy="445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2F8028-3B4B-498E-96DF-B3079F079DDD}" type="slidenum">
              <a:rPr lang="th-TH"/>
              <a:pPr>
                <a:defRPr/>
              </a:pPr>
              <a:t>38</a:t>
            </a:fld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813" y="93663"/>
            <a:ext cx="4929187" cy="6621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ular Callout 4"/>
          <p:cNvSpPr/>
          <p:nvPr/>
        </p:nvSpPr>
        <p:spPr>
          <a:xfrm>
            <a:off x="6215063" y="2643188"/>
            <a:ext cx="2679700" cy="1071562"/>
          </a:xfrm>
          <a:prstGeom prst="wedgeRoundRectCallout">
            <a:avLst>
              <a:gd name="adj1" fmla="val -68486"/>
              <a:gd name="adj2" fmla="val 7781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th-TH" sz="1800" dirty="0"/>
              <a:t>รายละเอียดหลังคลิกปุ่มเรียกดูข้อมูล  </a:t>
            </a:r>
          </a:p>
          <a:p>
            <a:pPr algn="ctr">
              <a:defRPr/>
            </a:pPr>
            <a:r>
              <a:rPr lang="th-TH" sz="1800" dirty="0"/>
              <a:t>รายละเอียดลูกค้าจะตรงกับ</a:t>
            </a:r>
          </a:p>
          <a:p>
            <a:pPr algn="ctr">
              <a:defRPr/>
            </a:pPr>
            <a:r>
              <a:rPr lang="th-TH" sz="1800" dirty="0"/>
              <a:t>ระบบ</a:t>
            </a:r>
            <a:r>
              <a:rPr lang="en-US" sz="1800" dirty="0"/>
              <a:t> RM</a:t>
            </a:r>
            <a:endParaRPr lang="th-TH" sz="1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AF809A-E877-4F2F-B156-1BF215449D55}" type="slidenum">
              <a:rPr lang="th-TH"/>
              <a:pPr>
                <a:defRPr/>
              </a:pPr>
              <a:t>39</a:t>
            </a:fld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6556375" y="5407025"/>
            <a:ext cx="2230438" cy="1004888"/>
            <a:chOff x="6557030" y="5406381"/>
            <a:chExt cx="2229783" cy="1005532"/>
          </a:xfrm>
        </p:grpSpPr>
        <p:sp>
          <p:nvSpPr>
            <p:cNvPr id="40" name="TextBox 39"/>
            <p:cNvSpPr txBox="1"/>
            <p:nvPr/>
          </p:nvSpPr>
          <p:spPr>
            <a:xfrm rot="20721193">
              <a:off x="6557030" y="5406381"/>
              <a:ext cx="1844133" cy="46225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Water mark</a:t>
              </a:r>
            </a:p>
          </p:txBody>
        </p:sp>
        <p:sp>
          <p:nvSpPr>
            <p:cNvPr id="19494" name="TextBox 51"/>
            <p:cNvSpPr txBox="1">
              <a:spLocks noChangeArrowheads="1"/>
            </p:cNvSpPr>
            <p:nvPr/>
          </p:nvSpPr>
          <p:spPr bwMode="auto">
            <a:xfrm>
              <a:off x="6675438" y="5765582"/>
              <a:ext cx="2111375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th-TH" sz="120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ระบบมีลายน้ำในรายงาน</a:t>
              </a:r>
              <a:r>
                <a:rPr lang="en-US" sz="120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 NCB </a:t>
              </a:r>
              <a:r>
                <a:rPr lang="th-TH" sz="120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 หากเกิดกรณีหลุดรั่วสามารถ</a:t>
              </a:r>
            </a:p>
            <a:p>
              <a:r>
                <a:rPr lang="th-TH" sz="120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สืบได้ว่าเกิดจากใคร</a:t>
              </a:r>
            </a:p>
          </p:txBody>
        </p:sp>
      </p:grpSp>
      <p:sp>
        <p:nvSpPr>
          <p:cNvPr id="25603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8786813" y="6559550"/>
            <a:ext cx="330200" cy="265113"/>
          </a:xfrm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0C3331F7-4EEF-4703-AB92-DE3673D41BF0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26629" name="Text Box 2"/>
          <p:cNvSpPr txBox="1">
            <a:spLocks noChangeArrowheads="1"/>
          </p:cNvSpPr>
          <p:nvPr/>
        </p:nvSpPr>
        <p:spPr bwMode="auto">
          <a:xfrm>
            <a:off x="76200" y="-80963"/>
            <a:ext cx="8899525" cy="70802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lang="en-US" sz="4000" b="1">
                <a:solidFill>
                  <a:srgbClr val="663300"/>
                </a:solidFill>
                <a:latin typeface="Cordia New" pitchFamily="34" charset="-34"/>
                <a:cs typeface="Cordia New" pitchFamily="34" charset="-34"/>
              </a:rPr>
              <a:t>As Is Process </a:t>
            </a:r>
            <a:r>
              <a:rPr lang="th-TH" sz="4000" b="1">
                <a:solidFill>
                  <a:srgbClr val="663300"/>
                </a:solidFill>
                <a:latin typeface="Cordia New" pitchFamily="34" charset="-34"/>
              </a:rPr>
              <a:t>(ทบทวน </a:t>
            </a:r>
            <a:r>
              <a:rPr lang="en-US" sz="4000" b="1">
                <a:solidFill>
                  <a:srgbClr val="663300"/>
                </a:solidFill>
                <a:latin typeface="Cordia New" pitchFamily="34" charset="-34"/>
                <a:cs typeface="Cordia New" pitchFamily="34" charset="-34"/>
              </a:rPr>
              <a:t>:</a:t>
            </a:r>
            <a:r>
              <a:rPr lang="th-TH" sz="4000" b="1">
                <a:solidFill>
                  <a:srgbClr val="663300"/>
                </a:solidFill>
                <a:latin typeface="Cordia New" pitchFamily="34" charset="-34"/>
              </a:rPr>
              <a:t> ระบบ</a:t>
            </a:r>
            <a:r>
              <a:rPr lang="en-US" sz="4000" b="1">
                <a:solidFill>
                  <a:srgbClr val="663300"/>
                </a:solidFill>
                <a:latin typeface="Cordia New" pitchFamily="34" charset="-34"/>
                <a:cs typeface="Cordia New" pitchFamily="34" charset="-34"/>
              </a:rPr>
              <a:t> KEC </a:t>
            </a:r>
            <a:r>
              <a:rPr lang="th-TH" sz="4000" b="1">
                <a:solidFill>
                  <a:srgbClr val="663300"/>
                </a:solidFill>
                <a:latin typeface="Cordia New" pitchFamily="34" charset="-34"/>
              </a:rPr>
              <a:t>มีสำเนา</a:t>
            </a:r>
            <a:r>
              <a:rPr lang="en-US" sz="4000" b="1">
                <a:solidFill>
                  <a:srgbClr val="663300"/>
                </a:solidFill>
                <a:latin typeface="Cordia New" pitchFamily="34" charset="-34"/>
                <a:cs typeface="Cordia New" pitchFamily="34" charset="-34"/>
              </a:rPr>
              <a:t> Consent</a:t>
            </a:r>
            <a:r>
              <a:rPr lang="th-TH" sz="4000" b="1">
                <a:solidFill>
                  <a:srgbClr val="663300"/>
                </a:solidFill>
                <a:latin typeface="Cordia New" pitchFamily="34" charset="-34"/>
              </a:rPr>
              <a:t>)</a:t>
            </a:r>
          </a:p>
        </p:txBody>
      </p:sp>
      <p:sp>
        <p:nvSpPr>
          <p:cNvPr id="57350" name="Line 4"/>
          <p:cNvSpPr>
            <a:spLocks noChangeShapeType="1"/>
          </p:cNvSpPr>
          <p:nvPr/>
        </p:nvSpPr>
        <p:spPr bwMode="auto">
          <a:xfrm>
            <a:off x="179388" y="476250"/>
            <a:ext cx="8964612" cy="0"/>
          </a:xfrm>
          <a:prstGeom prst="line">
            <a:avLst/>
          </a:prstGeom>
          <a:noFill/>
          <a:ln w="76200">
            <a:solidFill>
              <a:srgbClr val="FFBF00"/>
            </a:solidFill>
            <a:round/>
            <a:headEnd/>
            <a:tailEnd/>
          </a:ln>
        </p:spPr>
        <p:txBody>
          <a:bodyPr/>
          <a:lstStyle/>
          <a:p>
            <a:endParaRPr lang="th-TH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6750" y="677863"/>
            <a:ext cx="62865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C:\Users\098814\AppData\Local\Temp\SNAGHTML2b3e5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92350" y="557213"/>
            <a:ext cx="107632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111125" y="1539875"/>
            <a:ext cx="16637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h-TH" sz="1600"/>
              <a:t>ไม่ต้องขอเอกสารจากลูกค้า</a:t>
            </a:r>
          </a:p>
          <a:p>
            <a:endParaRPr lang="th-TH" sz="1600"/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666750" y="495300"/>
            <a:ext cx="6286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h-TH" sz="1800" b="1">
                <a:solidFill>
                  <a:srgbClr val="000099"/>
                </a:solidFill>
              </a:rPr>
              <a:t>ลูกค้า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2201863" y="595313"/>
            <a:ext cx="6286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1">
                <a:solidFill>
                  <a:srgbClr val="000099"/>
                </a:solidFill>
              </a:rPr>
              <a:t>RM</a:t>
            </a:r>
            <a:endParaRPr lang="th-TH" sz="1800" b="1">
              <a:solidFill>
                <a:srgbClr val="000099"/>
              </a:solidFill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1774825" y="1539875"/>
            <a:ext cx="211137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h-TH" sz="1600"/>
              <a:t>กรอกใบคำขอตรวจ </a:t>
            </a:r>
            <a:r>
              <a:rPr lang="en-US" sz="1600"/>
              <a:t>NCB</a:t>
            </a:r>
            <a:r>
              <a:rPr lang="th-TH" sz="1600"/>
              <a:t> เสนอ </a:t>
            </a:r>
            <a:r>
              <a:rPr lang="en-US" sz="1600"/>
              <a:t> ZD </a:t>
            </a:r>
            <a:r>
              <a:rPr lang="th-TH" sz="1600"/>
              <a:t>หรือ </a:t>
            </a:r>
            <a:r>
              <a:rPr lang="en-US" sz="1600"/>
              <a:t>RD </a:t>
            </a:r>
            <a:r>
              <a:rPr lang="th-TH" sz="1600"/>
              <a:t>ลงนาม,</a:t>
            </a:r>
          </a:p>
          <a:p>
            <a:pPr>
              <a:buFont typeface="Arial" pitchFamily="34" charset="0"/>
              <a:buChar char="•"/>
            </a:pPr>
            <a:r>
              <a:rPr lang="en-US" sz="1600"/>
              <a:t>Print </a:t>
            </a:r>
            <a:r>
              <a:rPr lang="th-TH" sz="1600"/>
              <a:t>หน้าจอ </a:t>
            </a:r>
            <a:r>
              <a:rPr lang="en-US" sz="1600"/>
              <a:t>CIMMA20,</a:t>
            </a:r>
            <a:r>
              <a:rPr lang="th-TH" sz="1600"/>
              <a:t> ส่งไปที่ฝ่ายเครดิตบูโร ชั้น </a:t>
            </a:r>
            <a:r>
              <a:rPr lang="en-US" sz="1600"/>
              <a:t>21</a:t>
            </a:r>
            <a:endParaRPr lang="th-TH" sz="1600"/>
          </a:p>
        </p:txBody>
      </p:sp>
      <p:pic>
        <p:nvPicPr>
          <p:cNvPr id="26" name="Picture 5" descr="C:\Users\098814\AppData\Local\Temp\SNAGHTML2b3e5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86288" y="558800"/>
            <a:ext cx="107632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4167188" y="595313"/>
            <a:ext cx="10763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h-TH" sz="1800" b="1">
                <a:solidFill>
                  <a:srgbClr val="000099"/>
                </a:solidFill>
              </a:rPr>
              <a:t>เครดิตบูโร</a:t>
            </a: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4122738" y="1539875"/>
            <a:ext cx="2087562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h-TH" sz="1400"/>
              <a:t>ตรวจสอบเอกสาร,</a:t>
            </a:r>
          </a:p>
          <a:p>
            <a:r>
              <a:rPr lang="th-TH" sz="1400"/>
              <a:t>ตรวจสอบข้อมูลลูกค้าในระบบ </a:t>
            </a:r>
            <a:r>
              <a:rPr lang="en-US" sz="1400"/>
              <a:t>CIM</a:t>
            </a:r>
          </a:p>
          <a:p>
            <a:r>
              <a:rPr lang="th-TH" sz="1400"/>
              <a:t>สืบค้นในระบบ</a:t>
            </a:r>
            <a:r>
              <a:rPr lang="en-US" sz="1400"/>
              <a:t> NCB</a:t>
            </a:r>
            <a:endParaRPr lang="th-TH" sz="1400"/>
          </a:p>
          <a:p>
            <a:r>
              <a:rPr lang="th-TH" sz="1400"/>
              <a:t>จัดส่งผลผ่านระบบ </a:t>
            </a:r>
            <a:r>
              <a:rPr lang="en-US" sz="1400"/>
              <a:t>Lotus Notes</a:t>
            </a:r>
            <a:endParaRPr lang="th-TH" sz="1400"/>
          </a:p>
        </p:txBody>
      </p:sp>
      <p:pic>
        <p:nvPicPr>
          <p:cNvPr id="29" name="Picture 5" descr="C:\Users\098814\AppData\Local\Temp\SNAGHTML2b3e5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02438" y="511175"/>
            <a:ext cx="107632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6210300" y="595313"/>
            <a:ext cx="12684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1">
                <a:solidFill>
                  <a:srgbClr val="000099"/>
                </a:solidFill>
              </a:rPr>
              <a:t>RM / CM</a:t>
            </a:r>
            <a:endParaRPr lang="th-TH" sz="1800" b="1">
              <a:solidFill>
                <a:srgbClr val="000099"/>
              </a:solidFill>
            </a:endParaRP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6619875" y="1587500"/>
            <a:ext cx="1450975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h-TH" sz="1800"/>
              <a:t>รับผล </a:t>
            </a:r>
            <a:r>
              <a:rPr lang="en-US" sz="1800"/>
              <a:t>NCB </a:t>
            </a:r>
            <a:r>
              <a:rPr lang="th-TH" sz="1800"/>
              <a:t>จากระบบ</a:t>
            </a:r>
            <a:r>
              <a:rPr lang="en-US" sz="1800"/>
              <a:t> Lotus Notes</a:t>
            </a:r>
            <a:endParaRPr lang="th-TH" sz="1800"/>
          </a:p>
        </p:txBody>
      </p:sp>
      <p:sp>
        <p:nvSpPr>
          <p:cNvPr id="33" name="Text Box 2"/>
          <p:cNvSpPr txBox="1">
            <a:spLocks noChangeArrowheads="1"/>
          </p:cNvSpPr>
          <p:nvPr/>
        </p:nvSpPr>
        <p:spPr bwMode="auto">
          <a:xfrm>
            <a:off x="76200" y="2890838"/>
            <a:ext cx="8710613" cy="7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lang="en-US" sz="4000" b="1">
                <a:solidFill>
                  <a:srgbClr val="663300"/>
                </a:solidFill>
                <a:latin typeface="Cordia New" pitchFamily="34" charset="-34"/>
                <a:cs typeface="Cordia New" pitchFamily="34" charset="-34"/>
              </a:rPr>
              <a:t>KEC Process</a:t>
            </a:r>
            <a:r>
              <a:rPr lang="th-TH" sz="4000" b="1">
                <a:solidFill>
                  <a:srgbClr val="663300"/>
                </a:solidFill>
                <a:latin typeface="Cordia New" pitchFamily="34" charset="-34"/>
              </a:rPr>
              <a:t> (ทบทวน </a:t>
            </a:r>
            <a:r>
              <a:rPr lang="en-US" sz="4000" b="1">
                <a:solidFill>
                  <a:srgbClr val="663300"/>
                </a:solidFill>
                <a:latin typeface="Cordia New" pitchFamily="34" charset="-34"/>
                <a:cs typeface="Cordia New" pitchFamily="34" charset="-34"/>
              </a:rPr>
              <a:t>:</a:t>
            </a:r>
            <a:r>
              <a:rPr lang="th-TH" sz="4000" b="1">
                <a:solidFill>
                  <a:srgbClr val="663300"/>
                </a:solidFill>
                <a:latin typeface="Cordia New" pitchFamily="34" charset="-34"/>
              </a:rPr>
              <a:t> ระบบ</a:t>
            </a:r>
            <a:r>
              <a:rPr lang="en-US" sz="4000" b="1">
                <a:solidFill>
                  <a:srgbClr val="663300"/>
                </a:solidFill>
                <a:latin typeface="Cordia New" pitchFamily="34" charset="-34"/>
                <a:cs typeface="Cordia New" pitchFamily="34" charset="-34"/>
              </a:rPr>
              <a:t> KEC </a:t>
            </a:r>
            <a:r>
              <a:rPr lang="th-TH" sz="4000" b="1">
                <a:solidFill>
                  <a:srgbClr val="663300"/>
                </a:solidFill>
                <a:latin typeface="Cordia New" pitchFamily="34" charset="-34"/>
              </a:rPr>
              <a:t>มีสำเนา</a:t>
            </a:r>
            <a:r>
              <a:rPr lang="en-US" sz="4000" b="1">
                <a:solidFill>
                  <a:srgbClr val="663300"/>
                </a:solidFill>
                <a:latin typeface="Cordia New" pitchFamily="34" charset="-34"/>
                <a:cs typeface="Cordia New" pitchFamily="34" charset="-34"/>
              </a:rPr>
              <a:t> Consent</a:t>
            </a:r>
            <a:r>
              <a:rPr lang="th-TH" sz="4000" b="1">
                <a:solidFill>
                  <a:srgbClr val="663300"/>
                </a:solidFill>
                <a:latin typeface="Cordia New" pitchFamily="34" charset="-34"/>
              </a:rPr>
              <a:t>)</a:t>
            </a:r>
          </a:p>
        </p:txBody>
      </p:sp>
      <p:sp>
        <p:nvSpPr>
          <p:cNvPr id="37" name="Line 4"/>
          <p:cNvSpPr>
            <a:spLocks noChangeShapeType="1"/>
          </p:cNvSpPr>
          <p:nvPr/>
        </p:nvSpPr>
        <p:spPr bwMode="auto">
          <a:xfrm>
            <a:off x="101600" y="3424238"/>
            <a:ext cx="8964613" cy="0"/>
          </a:xfrm>
          <a:prstGeom prst="line">
            <a:avLst/>
          </a:prstGeom>
          <a:noFill/>
          <a:ln w="76200">
            <a:solidFill>
              <a:srgbClr val="FFBF00"/>
            </a:solidFill>
            <a:round/>
            <a:headEnd/>
            <a:tailEnd/>
          </a:ln>
        </p:spPr>
        <p:txBody>
          <a:bodyPr/>
          <a:lstStyle/>
          <a:p>
            <a:endParaRPr lang="th-TH"/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4225" y="3775075"/>
            <a:ext cx="62865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5" descr="C:\Users\098814\AppData\Local\Temp\SNAGHTML2b3e5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09825" y="3654425"/>
            <a:ext cx="107632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784225" y="3592513"/>
            <a:ext cx="6286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h-TH" sz="1800" b="1">
                <a:solidFill>
                  <a:srgbClr val="000099"/>
                </a:solidFill>
              </a:rPr>
              <a:t>ลูกค้า</a:t>
            </a: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2319338" y="3692525"/>
            <a:ext cx="6286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1">
                <a:solidFill>
                  <a:srgbClr val="000099"/>
                </a:solidFill>
              </a:rPr>
              <a:t>RM</a:t>
            </a:r>
            <a:endParaRPr lang="th-TH" sz="1800" b="1">
              <a:solidFill>
                <a:srgbClr val="000099"/>
              </a:solidFill>
            </a:endParaRP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1892300" y="4806950"/>
            <a:ext cx="211137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h-TH" sz="1600"/>
              <a:t>บันทึกคำขอทบทวนผ่านระบบ</a:t>
            </a:r>
            <a:r>
              <a:rPr lang="en-US" sz="1600"/>
              <a:t> KEC</a:t>
            </a:r>
          </a:p>
        </p:txBody>
      </p:sp>
      <p:pic>
        <p:nvPicPr>
          <p:cNvPr id="44" name="Picture 5" descr="C:\Users\098814\AppData\Local\Temp\SNAGHTML2b3e5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05350" y="3656013"/>
            <a:ext cx="107632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286250" y="3692525"/>
            <a:ext cx="10763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h-TH" sz="1800" b="1">
                <a:solidFill>
                  <a:srgbClr val="000099"/>
                </a:solidFill>
              </a:rPr>
              <a:t>เครดิตบูโร</a:t>
            </a: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4240213" y="4637088"/>
            <a:ext cx="2087562" cy="73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h-TH" sz="1400"/>
              <a:t>ตรวจสอบสำเนาเอกสารในระบบ</a:t>
            </a:r>
          </a:p>
          <a:p>
            <a:r>
              <a:rPr lang="th-TH" sz="1400"/>
              <a:t>สืบค้นในระบบ</a:t>
            </a:r>
            <a:r>
              <a:rPr lang="en-US" sz="1400"/>
              <a:t> NCB</a:t>
            </a:r>
            <a:endParaRPr lang="th-TH" sz="1400"/>
          </a:p>
          <a:p>
            <a:r>
              <a:rPr lang="th-TH" sz="1400"/>
              <a:t>จัดส่งผลผ่านระบบ </a:t>
            </a:r>
            <a:r>
              <a:rPr lang="en-US" sz="1400"/>
              <a:t>KEC</a:t>
            </a:r>
            <a:endParaRPr lang="th-TH" sz="1400"/>
          </a:p>
        </p:txBody>
      </p:sp>
      <p:pic>
        <p:nvPicPr>
          <p:cNvPr id="47" name="Picture 5" descr="C:\Users\098814\AppData\Local\Temp\SNAGHTML2b3e5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21500" y="3608388"/>
            <a:ext cx="107632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6327775" y="3692525"/>
            <a:ext cx="12684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1">
                <a:solidFill>
                  <a:srgbClr val="000099"/>
                </a:solidFill>
              </a:rPr>
              <a:t>RM / CM</a:t>
            </a:r>
            <a:endParaRPr lang="th-TH" sz="1800" b="1">
              <a:solidFill>
                <a:srgbClr val="000099"/>
              </a:solidFill>
            </a:endParaRP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6738938" y="4684713"/>
            <a:ext cx="1450975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h-TH" sz="1800"/>
              <a:t>รับผล </a:t>
            </a:r>
            <a:r>
              <a:rPr lang="en-US" sz="1800"/>
              <a:t>NCB </a:t>
            </a:r>
            <a:r>
              <a:rPr lang="th-TH" sz="1800"/>
              <a:t>จากระบบ</a:t>
            </a:r>
            <a:r>
              <a:rPr lang="en-US" sz="1800"/>
              <a:t> KEC</a:t>
            </a:r>
            <a:endParaRPr lang="th-TH" sz="1800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1892300" y="5395913"/>
            <a:ext cx="2274888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h-TH" sz="1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ลดขั้นตอนขอเอกสารจากลูกค้า,</a:t>
            </a:r>
          </a:p>
          <a:p>
            <a:pPr>
              <a:buFont typeface="Arial" pitchFamily="34" charset="0"/>
              <a:buChar char="•"/>
            </a:pPr>
            <a:r>
              <a:rPr lang="th-TH" sz="1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ลดขั้นตอนให้</a:t>
            </a:r>
            <a:r>
              <a:rPr lang="en-US" sz="1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ZD,RD</a:t>
            </a:r>
            <a:r>
              <a:rPr lang="th-TH" sz="1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ลงนาม เพราะระบบให้ </a:t>
            </a:r>
            <a:r>
              <a:rPr lang="en-US" sz="1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RM</a:t>
            </a:r>
            <a:r>
              <a:rPr lang="th-TH" sz="1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บันทึกและส่ง</a:t>
            </a:r>
            <a:r>
              <a:rPr lang="en-US" sz="1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Notify Mail</a:t>
            </a:r>
            <a:r>
              <a:rPr lang="th-TH" sz="1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ให้ </a:t>
            </a:r>
            <a:r>
              <a:rPr lang="en-US" sz="1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ZD, RD </a:t>
            </a:r>
            <a:r>
              <a:rPr lang="th-TH" sz="1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ทราบ</a:t>
            </a:r>
          </a:p>
          <a:p>
            <a:pPr>
              <a:buFont typeface="Arial" pitchFamily="34" charset="0"/>
              <a:buChar char="•"/>
            </a:pPr>
            <a:r>
              <a:rPr lang="th-TH" sz="1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ลดขั้นตอน </a:t>
            </a:r>
            <a:r>
              <a:rPr lang="en-US" sz="1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Print</a:t>
            </a:r>
            <a:r>
              <a:rPr lang="th-TH" sz="1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1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CIMMA</a:t>
            </a:r>
            <a:r>
              <a:rPr lang="th-TH" sz="1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20</a:t>
            </a:r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4268788" y="5395913"/>
            <a:ext cx="2109787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h-TH" sz="1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มีความถูกต้องแม่นยำในการตรวจสอบข้อมูลลูกค้า เพราะมีการตรวจสอบตั้งแต่ตอนสร้างคำขอโดย </a:t>
            </a:r>
            <a:r>
              <a:rPr lang="en-US" sz="1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RM </a:t>
            </a:r>
            <a:r>
              <a:rPr lang="th-TH" sz="1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มาแล้ว</a:t>
            </a:r>
          </a:p>
          <a:p>
            <a:r>
              <a:rPr lang="th-TH" sz="1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เพิ่มความรวดเร็วใจการส่งผล</a:t>
            </a:r>
            <a:r>
              <a:rPr lang="en-US" sz="1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NCB</a:t>
            </a:r>
            <a:endParaRPr lang="th-TH" sz="1200">
              <a:solidFill>
                <a:srgbClr val="FF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111125" y="4806950"/>
            <a:ext cx="16637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h-TH" sz="1600"/>
              <a:t>ไม่ต้องขอเอกสารจากลูกค้า</a:t>
            </a:r>
          </a:p>
          <a:p>
            <a:endParaRPr lang="th-TH" sz="1600"/>
          </a:p>
        </p:txBody>
      </p:sp>
      <p:pic>
        <p:nvPicPr>
          <p:cNvPr id="55" name="Picture 8" descr="smile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76588" y="3670300"/>
            <a:ext cx="384175" cy="29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" name="Picture 8" descr="smile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95913" y="3692525"/>
            <a:ext cx="385762" cy="29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8" descr="smile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86675" y="3630613"/>
            <a:ext cx="385763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57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57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0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  <p:bldP spid="57350" grpId="0" animBg="1"/>
      <p:bldP spid="33" grpId="0"/>
      <p:bldP spid="37" grpId="0" animBg="1"/>
      <p:bldP spid="41" grpId="0"/>
      <p:bldP spid="42" grpId="0"/>
      <p:bldP spid="43" grpId="0"/>
      <p:bldP spid="45" grpId="0"/>
      <p:bldP spid="46" grpId="0"/>
      <p:bldP spid="48" grpId="0"/>
      <p:bldP spid="49" grpId="0"/>
      <p:bldP spid="50" grpId="0"/>
      <p:bldP spid="5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22" name="Group 19"/>
          <p:cNvGrpSpPr>
            <a:grpSpLocks/>
          </p:cNvGrpSpPr>
          <p:nvPr/>
        </p:nvGrpSpPr>
        <p:grpSpPr bwMode="auto">
          <a:xfrm>
            <a:off x="214313" y="357188"/>
            <a:ext cx="8662987" cy="5853112"/>
            <a:chOff x="214282" y="357166"/>
            <a:chExt cx="8663016" cy="5853135"/>
          </a:xfrm>
        </p:grpSpPr>
        <p:pic>
          <p:nvPicPr>
            <p:cNvPr id="56326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28596" y="357166"/>
              <a:ext cx="4357685" cy="5853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327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14282" y="3571876"/>
              <a:ext cx="8663016" cy="18460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Rectangle 13"/>
          <p:cNvSpPr/>
          <p:nvPr/>
        </p:nvSpPr>
        <p:spPr>
          <a:xfrm>
            <a:off x="357188" y="3598863"/>
            <a:ext cx="857250" cy="28575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th-TH" sz="1800"/>
          </a:p>
        </p:txBody>
      </p:sp>
      <p:sp>
        <p:nvSpPr>
          <p:cNvPr id="15" name="Rectangle 14"/>
          <p:cNvSpPr/>
          <p:nvPr/>
        </p:nvSpPr>
        <p:spPr>
          <a:xfrm>
            <a:off x="571500" y="2571750"/>
            <a:ext cx="428625" cy="214313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th-TH" sz="1800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445305-4769-4FF0-BBAD-3A70806E4129}" type="slidenum">
              <a:rPr lang="th-TH"/>
              <a:pPr>
                <a:defRPr/>
              </a:pPr>
              <a:t>40</a:t>
            </a:fld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50" y="1928813"/>
            <a:ext cx="3929063" cy="148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6250" y="1928813"/>
            <a:ext cx="3971925" cy="149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8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6000" y="3473450"/>
            <a:ext cx="3929063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9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5750" y="142875"/>
            <a:ext cx="804545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50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11175" y="4992688"/>
            <a:ext cx="8220075" cy="176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FB5E00-D5E1-49B0-A58D-AEBBB61CF96A}" type="slidenum">
              <a:rPr lang="th-TH"/>
              <a:pPr>
                <a:defRPr/>
              </a:pPr>
              <a:t>41</a:t>
            </a:fld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5" y="357188"/>
            <a:ext cx="4360863" cy="585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5263" y="4572000"/>
            <a:ext cx="8877300" cy="189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58775" y="4598988"/>
            <a:ext cx="857250" cy="28575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th-TH" sz="1800"/>
          </a:p>
        </p:txBody>
      </p:sp>
      <p:sp>
        <p:nvSpPr>
          <p:cNvPr id="6" name="Rectangle 5"/>
          <p:cNvSpPr/>
          <p:nvPr/>
        </p:nvSpPr>
        <p:spPr>
          <a:xfrm>
            <a:off x="573088" y="3546475"/>
            <a:ext cx="428625" cy="239713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th-TH" sz="18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28523-2547-4EF6-A086-261D33DFD9D5}" type="slidenum">
              <a:rPr lang="th-TH"/>
              <a:pPr>
                <a:defRPr/>
              </a:pPr>
              <a:t>42</a:t>
            </a:fld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5" y="357188"/>
            <a:ext cx="4357688" cy="5853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5" y="5214938"/>
            <a:ext cx="8793163" cy="97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301625" y="5256213"/>
            <a:ext cx="1627188" cy="244475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th-TH" sz="1800"/>
          </a:p>
        </p:txBody>
      </p:sp>
      <p:sp>
        <p:nvSpPr>
          <p:cNvPr id="5" name="Rectangle 4"/>
          <p:cNvSpPr/>
          <p:nvPr/>
        </p:nvSpPr>
        <p:spPr>
          <a:xfrm>
            <a:off x="530225" y="4475163"/>
            <a:ext cx="928688" cy="123825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th-TH" sz="18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20B515-81B2-4322-883A-03CB97567ED7}" type="slidenum">
              <a:rPr lang="th-TH"/>
              <a:pPr>
                <a:defRPr/>
              </a:pPr>
              <a:t>43</a:t>
            </a:fld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285750"/>
            <a:ext cx="8782050" cy="982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19" name="Picture 5" descr="D:\DOCUME~1\706191\LOCALS~1\Temp\SNAGHTML142a62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71688" y="1687513"/>
            <a:ext cx="4714875" cy="3509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75" y="5600700"/>
            <a:ext cx="8786813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hevron 9"/>
          <p:cNvSpPr/>
          <p:nvPr/>
        </p:nvSpPr>
        <p:spPr>
          <a:xfrm rot="5400000">
            <a:off x="3786188" y="1357313"/>
            <a:ext cx="285750" cy="2857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 sz="1800">
              <a:solidFill>
                <a:schemeClr val="tx1"/>
              </a:solidFill>
            </a:endParaRPr>
          </a:p>
        </p:txBody>
      </p:sp>
      <p:sp>
        <p:nvSpPr>
          <p:cNvPr id="11" name="Chevron 10"/>
          <p:cNvSpPr/>
          <p:nvPr/>
        </p:nvSpPr>
        <p:spPr>
          <a:xfrm rot="5400000">
            <a:off x="3786188" y="5286375"/>
            <a:ext cx="285750" cy="2857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 sz="1800">
              <a:solidFill>
                <a:schemeClr val="tx1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B43200-EB89-4150-8EAF-025B5E4010FE}" type="slidenum">
              <a:rPr lang="th-TH"/>
              <a:pPr>
                <a:defRPr/>
              </a:pPr>
              <a:t>44</a:t>
            </a:fld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425" y="500063"/>
            <a:ext cx="8929688" cy="102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own Arrow 6"/>
          <p:cNvSpPr/>
          <p:nvPr/>
        </p:nvSpPr>
        <p:spPr>
          <a:xfrm rot="770088">
            <a:off x="3786188" y="1643063"/>
            <a:ext cx="428625" cy="5715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 sz="1800"/>
          </a:p>
        </p:txBody>
      </p:sp>
      <p:sp>
        <p:nvSpPr>
          <p:cNvPr id="8" name="Down Arrow 7"/>
          <p:cNvSpPr/>
          <p:nvPr/>
        </p:nvSpPr>
        <p:spPr>
          <a:xfrm rot="16200000">
            <a:off x="4929187" y="3571876"/>
            <a:ext cx="428625" cy="5715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 sz="1800"/>
          </a:p>
        </p:txBody>
      </p:sp>
      <p:pic>
        <p:nvPicPr>
          <p:cNvPr id="61445" name="Picture 6" descr="D:\DOCUME~1\706191\LOCALS~1\Temp\SNAGHTML14bc56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88" y="2286000"/>
            <a:ext cx="4440237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6" name="Picture 8" descr="D:\DOCUME~1\706191\LOCALS~1\Temp\SNAGHTML14cb528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43563" y="2071688"/>
            <a:ext cx="3044825" cy="364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2B4584-5FCB-4404-8348-38C9B5B1B933}" type="slidenum">
              <a:rPr lang="th-TH"/>
              <a:pPr>
                <a:defRPr/>
              </a:pPr>
              <a:t>45</a:t>
            </a:fld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5" y="358775"/>
            <a:ext cx="4349750" cy="584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3825" y="3357563"/>
            <a:ext cx="8948738" cy="135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214313" y="3357563"/>
            <a:ext cx="2286000" cy="28575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th-TH" sz="1800"/>
          </a:p>
        </p:txBody>
      </p:sp>
      <p:sp>
        <p:nvSpPr>
          <p:cNvPr id="7" name="Rectangle 6"/>
          <p:cNvSpPr/>
          <p:nvPr/>
        </p:nvSpPr>
        <p:spPr>
          <a:xfrm>
            <a:off x="500063" y="4986338"/>
            <a:ext cx="1214437" cy="142875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th-TH" sz="18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E3D680-D373-499E-8461-EB82842791F2}" type="slidenum">
              <a:rPr lang="th-TH"/>
              <a:pPr>
                <a:defRPr/>
              </a:pPr>
              <a:t>46</a:t>
            </a:fld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713" y="357188"/>
            <a:ext cx="8929687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5888" y="1801813"/>
            <a:ext cx="5357812" cy="1344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0650" y="3213100"/>
            <a:ext cx="5365750" cy="132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2875" y="4643438"/>
            <a:ext cx="5357813" cy="1344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9B14AB-BCCB-44EF-B9F9-ED9FB9EC8DAE}" type="slidenum">
              <a:rPr lang="th-TH"/>
              <a:pPr>
                <a:defRPr/>
              </a:pPr>
              <a:t>47</a:t>
            </a:fld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357188"/>
            <a:ext cx="6572250" cy="275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5" y="3714750"/>
            <a:ext cx="8866188" cy="178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61C8F-F987-4585-B125-8E249D9E563E}" type="slidenum">
              <a:rPr lang="th-TH"/>
              <a:pPr>
                <a:defRPr/>
              </a:pPr>
              <a:t>48</a:t>
            </a:fld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7038" y="357188"/>
            <a:ext cx="4357687" cy="5853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600" y="4591050"/>
            <a:ext cx="8948738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42875" y="4643438"/>
            <a:ext cx="2286000" cy="28575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th-TH" sz="1800"/>
          </a:p>
        </p:txBody>
      </p:sp>
      <p:sp>
        <p:nvSpPr>
          <p:cNvPr id="6" name="Rectangle 5"/>
          <p:cNvSpPr/>
          <p:nvPr/>
        </p:nvSpPr>
        <p:spPr>
          <a:xfrm>
            <a:off x="500063" y="5684838"/>
            <a:ext cx="1009650" cy="147637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th-TH" sz="18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04385A-84AC-471C-B0A5-1EF05524D86C}" type="slidenum">
              <a:rPr lang="th-TH"/>
              <a:pPr>
                <a:defRPr/>
              </a:pPr>
              <a:t>49</a:t>
            </a:fld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8786813" y="6559550"/>
            <a:ext cx="330200" cy="265113"/>
          </a:xfrm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8AA6AE61-38DA-4A24-B1CE-09B74AA4E036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26629" name="Text Box 2"/>
          <p:cNvSpPr txBox="1">
            <a:spLocks noChangeArrowheads="1"/>
          </p:cNvSpPr>
          <p:nvPr/>
        </p:nvSpPr>
        <p:spPr bwMode="auto">
          <a:xfrm>
            <a:off x="76200" y="-80963"/>
            <a:ext cx="8899525" cy="70802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lang="en-US" sz="4000" b="1">
                <a:solidFill>
                  <a:srgbClr val="663300"/>
                </a:solidFill>
                <a:latin typeface="Cordia New" pitchFamily="34" charset="-34"/>
                <a:cs typeface="Cordia New" pitchFamily="34" charset="-34"/>
              </a:rPr>
              <a:t>As Is Process </a:t>
            </a:r>
            <a:r>
              <a:rPr lang="th-TH" sz="4000" b="1">
                <a:solidFill>
                  <a:srgbClr val="663300"/>
                </a:solidFill>
                <a:latin typeface="Cordia New" pitchFamily="34" charset="-34"/>
              </a:rPr>
              <a:t>(ทบทวน </a:t>
            </a:r>
            <a:r>
              <a:rPr lang="en-US" sz="4000" b="1">
                <a:solidFill>
                  <a:srgbClr val="663300"/>
                </a:solidFill>
                <a:latin typeface="Cordia New" pitchFamily="34" charset="-34"/>
                <a:cs typeface="Cordia New" pitchFamily="34" charset="-34"/>
              </a:rPr>
              <a:t>:</a:t>
            </a:r>
            <a:r>
              <a:rPr lang="th-TH" sz="4000" b="1">
                <a:solidFill>
                  <a:srgbClr val="663300"/>
                </a:solidFill>
                <a:latin typeface="Cordia New" pitchFamily="34" charset="-34"/>
              </a:rPr>
              <a:t> ระบบ</a:t>
            </a:r>
            <a:r>
              <a:rPr lang="en-US" sz="4000" b="1">
                <a:solidFill>
                  <a:srgbClr val="663300"/>
                </a:solidFill>
                <a:latin typeface="Cordia New" pitchFamily="34" charset="-34"/>
                <a:cs typeface="Cordia New" pitchFamily="34" charset="-34"/>
              </a:rPr>
              <a:t> KEC </a:t>
            </a:r>
            <a:r>
              <a:rPr lang="th-TH" sz="4000" b="1">
                <a:solidFill>
                  <a:srgbClr val="663300"/>
                </a:solidFill>
                <a:latin typeface="Cordia New" pitchFamily="34" charset="-34"/>
              </a:rPr>
              <a:t>ไม่มีสำเนา</a:t>
            </a:r>
            <a:r>
              <a:rPr lang="en-US" sz="4000" b="1">
                <a:solidFill>
                  <a:srgbClr val="663300"/>
                </a:solidFill>
                <a:latin typeface="Cordia New" pitchFamily="34" charset="-34"/>
                <a:cs typeface="Cordia New" pitchFamily="34" charset="-34"/>
              </a:rPr>
              <a:t> Consent</a:t>
            </a:r>
            <a:r>
              <a:rPr lang="th-TH" sz="4000" b="1">
                <a:solidFill>
                  <a:srgbClr val="663300"/>
                </a:solidFill>
                <a:latin typeface="Cordia New" pitchFamily="34" charset="-34"/>
              </a:rPr>
              <a:t>)</a:t>
            </a:r>
          </a:p>
        </p:txBody>
      </p:sp>
      <p:sp>
        <p:nvSpPr>
          <p:cNvPr id="57350" name="Line 4"/>
          <p:cNvSpPr>
            <a:spLocks noChangeShapeType="1"/>
          </p:cNvSpPr>
          <p:nvPr/>
        </p:nvSpPr>
        <p:spPr bwMode="auto">
          <a:xfrm>
            <a:off x="179388" y="476250"/>
            <a:ext cx="8964612" cy="0"/>
          </a:xfrm>
          <a:prstGeom prst="line">
            <a:avLst/>
          </a:prstGeom>
          <a:noFill/>
          <a:ln w="76200">
            <a:solidFill>
              <a:srgbClr val="FFBF00"/>
            </a:solidFill>
            <a:round/>
            <a:headEnd/>
            <a:tailEnd/>
          </a:ln>
        </p:spPr>
        <p:txBody>
          <a:bodyPr/>
          <a:lstStyle/>
          <a:p>
            <a:endParaRPr lang="th-TH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6750" y="677863"/>
            <a:ext cx="62865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C:\Users\098814\AppData\Local\Temp\SNAGHTML2b3e5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92350" y="557213"/>
            <a:ext cx="107632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666750" y="495300"/>
            <a:ext cx="6286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h-TH" sz="1800" b="1">
                <a:solidFill>
                  <a:srgbClr val="000099"/>
                </a:solidFill>
              </a:rPr>
              <a:t>ลูกค้า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2201863" y="595313"/>
            <a:ext cx="6286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1">
                <a:solidFill>
                  <a:srgbClr val="000099"/>
                </a:solidFill>
              </a:rPr>
              <a:t>RM</a:t>
            </a:r>
            <a:endParaRPr lang="th-TH" sz="1800" b="1">
              <a:solidFill>
                <a:srgbClr val="000099"/>
              </a:solidFill>
            </a:endParaRPr>
          </a:p>
        </p:txBody>
      </p:sp>
      <p:pic>
        <p:nvPicPr>
          <p:cNvPr id="26" name="Picture 5" descr="C:\Users\098814\AppData\Local\Temp\SNAGHTML2b3e5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86288" y="558800"/>
            <a:ext cx="107632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4167188" y="595313"/>
            <a:ext cx="10763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h-TH" sz="1800" b="1">
                <a:solidFill>
                  <a:srgbClr val="000099"/>
                </a:solidFill>
              </a:rPr>
              <a:t>เครดิตบูโร</a:t>
            </a: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4122738" y="1539875"/>
            <a:ext cx="2087562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h-TH" sz="1400"/>
              <a:t>ตรวจสอบเอกสาร,</a:t>
            </a:r>
          </a:p>
          <a:p>
            <a:r>
              <a:rPr lang="th-TH" sz="1400"/>
              <a:t>ตรวจสอบข้อมูลลูกค้าในระบบ </a:t>
            </a:r>
            <a:r>
              <a:rPr lang="en-US" sz="1400"/>
              <a:t>CIM</a:t>
            </a:r>
          </a:p>
          <a:p>
            <a:r>
              <a:rPr lang="th-TH" sz="1400"/>
              <a:t>สืบค้นในระบบ</a:t>
            </a:r>
            <a:r>
              <a:rPr lang="en-US" sz="1400"/>
              <a:t> NCB</a:t>
            </a:r>
            <a:endParaRPr lang="th-TH" sz="1400"/>
          </a:p>
          <a:p>
            <a:r>
              <a:rPr lang="th-TH" sz="1400"/>
              <a:t>จัดส่งผลผ่านระบบ </a:t>
            </a:r>
            <a:r>
              <a:rPr lang="en-US" sz="1400"/>
              <a:t>Lotus Notes</a:t>
            </a:r>
            <a:endParaRPr lang="th-TH" sz="1400"/>
          </a:p>
        </p:txBody>
      </p:sp>
      <p:pic>
        <p:nvPicPr>
          <p:cNvPr id="29" name="Picture 5" descr="C:\Users\098814\AppData\Local\Temp\SNAGHTML2b3e5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02438" y="511175"/>
            <a:ext cx="107632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6210300" y="595313"/>
            <a:ext cx="12684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1">
                <a:solidFill>
                  <a:srgbClr val="000099"/>
                </a:solidFill>
              </a:rPr>
              <a:t>RM / CM</a:t>
            </a:r>
            <a:endParaRPr lang="th-TH" sz="1800" b="1">
              <a:solidFill>
                <a:srgbClr val="000099"/>
              </a:solidFill>
            </a:endParaRP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6619875" y="1587500"/>
            <a:ext cx="1450975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h-TH" sz="1800"/>
              <a:t>รับผล </a:t>
            </a:r>
            <a:r>
              <a:rPr lang="en-US" sz="1800"/>
              <a:t>NCB </a:t>
            </a:r>
            <a:r>
              <a:rPr lang="th-TH" sz="1800"/>
              <a:t>จากระบบ</a:t>
            </a:r>
            <a:r>
              <a:rPr lang="en-US" sz="1800"/>
              <a:t> Lotus Notes</a:t>
            </a:r>
            <a:endParaRPr lang="th-TH" sz="1800"/>
          </a:p>
        </p:txBody>
      </p:sp>
      <p:sp>
        <p:nvSpPr>
          <p:cNvPr id="33" name="Text Box 2"/>
          <p:cNvSpPr txBox="1">
            <a:spLocks noChangeArrowheads="1"/>
          </p:cNvSpPr>
          <p:nvPr/>
        </p:nvSpPr>
        <p:spPr bwMode="auto">
          <a:xfrm>
            <a:off x="76200" y="2890838"/>
            <a:ext cx="9040813" cy="7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lang="en-US" sz="4000" b="1">
                <a:solidFill>
                  <a:srgbClr val="663300"/>
                </a:solidFill>
                <a:latin typeface="Cordia New" pitchFamily="34" charset="-34"/>
                <a:cs typeface="Cordia New" pitchFamily="34" charset="-34"/>
              </a:rPr>
              <a:t>KEC Process</a:t>
            </a:r>
            <a:r>
              <a:rPr lang="th-TH" sz="4000" b="1">
                <a:solidFill>
                  <a:srgbClr val="663300"/>
                </a:solidFill>
                <a:latin typeface="Cordia New" pitchFamily="34" charset="-34"/>
              </a:rPr>
              <a:t> (ทบทวน </a:t>
            </a:r>
            <a:r>
              <a:rPr lang="en-US" sz="4000" b="1">
                <a:solidFill>
                  <a:srgbClr val="663300"/>
                </a:solidFill>
                <a:latin typeface="Cordia New" pitchFamily="34" charset="-34"/>
                <a:cs typeface="Cordia New" pitchFamily="34" charset="-34"/>
              </a:rPr>
              <a:t>:</a:t>
            </a:r>
            <a:r>
              <a:rPr lang="th-TH" sz="4000" b="1">
                <a:solidFill>
                  <a:srgbClr val="663300"/>
                </a:solidFill>
                <a:latin typeface="Cordia New" pitchFamily="34" charset="-34"/>
              </a:rPr>
              <a:t> ระบบ</a:t>
            </a:r>
            <a:r>
              <a:rPr lang="en-US" sz="4000" b="1">
                <a:solidFill>
                  <a:srgbClr val="663300"/>
                </a:solidFill>
                <a:latin typeface="Cordia New" pitchFamily="34" charset="-34"/>
                <a:cs typeface="Cordia New" pitchFamily="34" charset="-34"/>
              </a:rPr>
              <a:t> KEC </a:t>
            </a:r>
            <a:r>
              <a:rPr lang="th-TH" sz="4000" b="1">
                <a:solidFill>
                  <a:srgbClr val="663300"/>
                </a:solidFill>
                <a:latin typeface="Cordia New" pitchFamily="34" charset="-34"/>
              </a:rPr>
              <a:t>ไม่มีสำเนา</a:t>
            </a:r>
            <a:r>
              <a:rPr lang="en-US" sz="4000" b="1">
                <a:solidFill>
                  <a:srgbClr val="663300"/>
                </a:solidFill>
                <a:latin typeface="Cordia New" pitchFamily="34" charset="-34"/>
                <a:cs typeface="Cordia New" pitchFamily="34" charset="-34"/>
              </a:rPr>
              <a:t> Consent</a:t>
            </a:r>
            <a:r>
              <a:rPr lang="th-TH" sz="4000" b="1">
                <a:solidFill>
                  <a:srgbClr val="663300"/>
                </a:solidFill>
                <a:latin typeface="Cordia New" pitchFamily="34" charset="-34"/>
              </a:rPr>
              <a:t>)</a:t>
            </a:r>
          </a:p>
        </p:txBody>
      </p:sp>
      <p:sp>
        <p:nvSpPr>
          <p:cNvPr id="37" name="Line 4"/>
          <p:cNvSpPr>
            <a:spLocks noChangeShapeType="1"/>
          </p:cNvSpPr>
          <p:nvPr/>
        </p:nvSpPr>
        <p:spPr bwMode="auto">
          <a:xfrm>
            <a:off x="101600" y="3424238"/>
            <a:ext cx="8964613" cy="0"/>
          </a:xfrm>
          <a:prstGeom prst="line">
            <a:avLst/>
          </a:prstGeom>
          <a:noFill/>
          <a:ln w="76200">
            <a:solidFill>
              <a:srgbClr val="FFBF00"/>
            </a:solidFill>
            <a:round/>
            <a:headEnd/>
            <a:tailEnd/>
          </a:ln>
        </p:spPr>
        <p:txBody>
          <a:bodyPr/>
          <a:lstStyle/>
          <a:p>
            <a:endParaRPr lang="th-TH"/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4225" y="3775075"/>
            <a:ext cx="62865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5" descr="C:\Users\098814\AppData\Local\Temp\SNAGHTML2b3e5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09825" y="3654425"/>
            <a:ext cx="107632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784225" y="3592513"/>
            <a:ext cx="6286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h-TH" sz="1800" b="1">
                <a:solidFill>
                  <a:srgbClr val="000099"/>
                </a:solidFill>
              </a:rPr>
              <a:t>ลูกค้า</a:t>
            </a: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2319338" y="3692525"/>
            <a:ext cx="6286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1">
                <a:solidFill>
                  <a:srgbClr val="000099"/>
                </a:solidFill>
              </a:rPr>
              <a:t>RM</a:t>
            </a:r>
            <a:endParaRPr lang="th-TH" sz="1800" b="1">
              <a:solidFill>
                <a:srgbClr val="000099"/>
              </a:solidFill>
            </a:endParaRPr>
          </a:p>
        </p:txBody>
      </p:sp>
      <p:pic>
        <p:nvPicPr>
          <p:cNvPr id="44" name="Picture 5" descr="C:\Users\098814\AppData\Local\Temp\SNAGHTML2b3e5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05350" y="3656013"/>
            <a:ext cx="107632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286250" y="3692525"/>
            <a:ext cx="10763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h-TH" sz="1800" b="1">
                <a:solidFill>
                  <a:srgbClr val="000099"/>
                </a:solidFill>
              </a:rPr>
              <a:t>เครดิตบูโร</a:t>
            </a: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4240213" y="4637088"/>
            <a:ext cx="2087562" cy="73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h-TH" sz="1400"/>
              <a:t>ตรวจสอบสำเนาเอกสารในระบบ</a:t>
            </a:r>
          </a:p>
          <a:p>
            <a:r>
              <a:rPr lang="th-TH" sz="1400"/>
              <a:t>สืบค้นในระบบ</a:t>
            </a:r>
            <a:r>
              <a:rPr lang="en-US" sz="1400"/>
              <a:t> NCB</a:t>
            </a:r>
            <a:endParaRPr lang="th-TH" sz="1400"/>
          </a:p>
          <a:p>
            <a:r>
              <a:rPr lang="th-TH" sz="1400"/>
              <a:t>จัดส่งผลผ่านระบบ </a:t>
            </a:r>
            <a:r>
              <a:rPr lang="en-US" sz="1400"/>
              <a:t>KEC</a:t>
            </a:r>
            <a:endParaRPr lang="th-TH" sz="1400"/>
          </a:p>
        </p:txBody>
      </p:sp>
      <p:pic>
        <p:nvPicPr>
          <p:cNvPr id="47" name="Picture 5" descr="C:\Users\098814\AppData\Local\Temp\SNAGHTML2b3e5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21500" y="3608388"/>
            <a:ext cx="107632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6327775" y="3692525"/>
            <a:ext cx="12684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1">
                <a:solidFill>
                  <a:srgbClr val="000099"/>
                </a:solidFill>
              </a:rPr>
              <a:t>RM / CM</a:t>
            </a:r>
            <a:endParaRPr lang="th-TH" sz="1800" b="1">
              <a:solidFill>
                <a:srgbClr val="000099"/>
              </a:solidFill>
            </a:endParaRP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6738938" y="4684713"/>
            <a:ext cx="1450975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h-TH" sz="1800"/>
              <a:t>รับผล </a:t>
            </a:r>
            <a:r>
              <a:rPr lang="en-US" sz="1800"/>
              <a:t>NCB </a:t>
            </a:r>
            <a:r>
              <a:rPr lang="th-TH" sz="1800"/>
              <a:t>จากระบบ</a:t>
            </a:r>
            <a:r>
              <a:rPr lang="en-US" sz="1800"/>
              <a:t> KEC</a:t>
            </a:r>
            <a:endParaRPr lang="th-TH" sz="1800"/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4268788" y="5395913"/>
            <a:ext cx="2109787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h-TH" sz="1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มีความถูกต้องแม่นยำในการตรวจสอบข้อมูลลูกค้า เพราะมีการตรวจสอบตั้งแต่ตอนสร้างคำขอโดย </a:t>
            </a:r>
            <a:r>
              <a:rPr lang="en-US" sz="1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RM </a:t>
            </a:r>
            <a:r>
              <a:rPr lang="th-TH" sz="1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มาแล้ว</a:t>
            </a:r>
          </a:p>
          <a:p>
            <a:r>
              <a:rPr lang="th-TH" sz="1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เพิ่มความรวดเร็วใจการส่งผล</a:t>
            </a:r>
            <a:r>
              <a:rPr lang="en-US" sz="1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NCB</a:t>
            </a:r>
            <a:endParaRPr lang="th-TH" sz="1200">
              <a:solidFill>
                <a:srgbClr val="FF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56" name="TextBox 55"/>
          <p:cNvSpPr txBox="1">
            <a:spLocks noChangeArrowheads="1"/>
          </p:cNvSpPr>
          <p:nvPr/>
        </p:nvSpPr>
        <p:spPr bwMode="auto">
          <a:xfrm>
            <a:off x="1843088" y="1544638"/>
            <a:ext cx="2111375" cy="132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h-TH" sz="1600"/>
              <a:t>รวบรวมเอกสารจากลูกค้า, กรอกใบคำขอตรวจ </a:t>
            </a:r>
            <a:r>
              <a:rPr lang="en-US" sz="1600"/>
              <a:t>NCB</a:t>
            </a:r>
            <a:r>
              <a:rPr lang="th-TH" sz="1600"/>
              <a:t> เสนอ </a:t>
            </a:r>
            <a:r>
              <a:rPr lang="en-US" sz="1600"/>
              <a:t> ZD </a:t>
            </a:r>
            <a:r>
              <a:rPr lang="th-TH" sz="1600"/>
              <a:t>หรือ </a:t>
            </a:r>
            <a:r>
              <a:rPr lang="en-US" sz="1600"/>
              <a:t>RD </a:t>
            </a:r>
            <a:r>
              <a:rPr lang="th-TH" sz="1600"/>
              <a:t>ลงนาม, </a:t>
            </a:r>
            <a:r>
              <a:rPr lang="en-US" sz="1600"/>
              <a:t>Print </a:t>
            </a:r>
            <a:r>
              <a:rPr lang="th-TH" sz="1600"/>
              <a:t>หน้าจอ </a:t>
            </a:r>
            <a:r>
              <a:rPr lang="en-US" sz="1600"/>
              <a:t>CIMMA20,</a:t>
            </a:r>
            <a:r>
              <a:rPr lang="th-TH" sz="1600"/>
              <a:t> ส่งไปที่ฝ่ายเครดิตบูโร ชั้น </a:t>
            </a:r>
            <a:r>
              <a:rPr lang="en-US" sz="1600"/>
              <a:t>21</a:t>
            </a:r>
            <a:endParaRPr lang="th-TH" sz="1600"/>
          </a:p>
        </p:txBody>
      </p:sp>
      <p:sp>
        <p:nvSpPr>
          <p:cNvPr id="59" name="TextBox 58"/>
          <p:cNvSpPr txBox="1">
            <a:spLocks noChangeArrowheads="1"/>
          </p:cNvSpPr>
          <p:nvPr/>
        </p:nvSpPr>
        <p:spPr bwMode="auto">
          <a:xfrm>
            <a:off x="1892300" y="4637088"/>
            <a:ext cx="2111375" cy="107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h-TH" sz="1600"/>
              <a:t>รวบรวมเอกสารจากลูกค้า</a:t>
            </a:r>
          </a:p>
          <a:p>
            <a:r>
              <a:rPr lang="th-TH" sz="1600"/>
              <a:t>บันทึกคำขอผ่านระบบ</a:t>
            </a:r>
            <a:r>
              <a:rPr lang="en-US" sz="1600"/>
              <a:t> KEC</a:t>
            </a:r>
          </a:p>
          <a:p>
            <a:r>
              <a:rPr lang="th-TH" sz="1600"/>
              <a:t>ส่งเอกสารลูกค้าไปที่ฝ่ายเครดิตบูโร ชั้น </a:t>
            </a:r>
            <a:r>
              <a:rPr lang="en-US" sz="1600"/>
              <a:t>21</a:t>
            </a:r>
            <a:endParaRPr lang="th-TH" sz="1600"/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82550" y="1484313"/>
            <a:ext cx="2022475" cy="116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h-TH" sz="1400" b="1" u="sng">
                <a:solidFill>
                  <a:srgbClr val="000099"/>
                </a:solidFill>
              </a:rPr>
              <a:t>บุคคลธรรมดา</a:t>
            </a:r>
          </a:p>
          <a:p>
            <a:r>
              <a:rPr lang="en-US" sz="1400">
                <a:cs typeface="Cordia New" pitchFamily="34" charset="-34"/>
              </a:rPr>
              <a:t>Consent + </a:t>
            </a:r>
            <a:r>
              <a:rPr lang="th-TH" sz="1400"/>
              <a:t>บัตร ปชช.</a:t>
            </a:r>
          </a:p>
          <a:p>
            <a:r>
              <a:rPr lang="th-TH" sz="1400" b="1" u="sng">
                <a:solidFill>
                  <a:srgbClr val="000099"/>
                </a:solidFill>
              </a:rPr>
              <a:t>นิติบุคคล</a:t>
            </a:r>
          </a:p>
          <a:p>
            <a:r>
              <a:rPr lang="en-US" sz="1400">
                <a:cs typeface="Cordia New" pitchFamily="34" charset="-34"/>
              </a:rPr>
              <a:t>Consent + </a:t>
            </a:r>
            <a:r>
              <a:rPr lang="th-TH" sz="1400"/>
              <a:t>หนังสือรับรองฯ </a:t>
            </a:r>
          </a:p>
          <a:p>
            <a:r>
              <a:rPr lang="th-TH" sz="1400"/>
              <a:t>+ บัตร ปชช. ผู้มีอำนาจ</a:t>
            </a: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115888" y="4522788"/>
            <a:ext cx="2022475" cy="116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h-TH" sz="1400" b="1" u="sng">
                <a:solidFill>
                  <a:srgbClr val="000099"/>
                </a:solidFill>
              </a:rPr>
              <a:t>บุคคลธรรมดา</a:t>
            </a:r>
          </a:p>
          <a:p>
            <a:r>
              <a:rPr lang="en-US" sz="1400">
                <a:cs typeface="Cordia New" pitchFamily="34" charset="-34"/>
              </a:rPr>
              <a:t>Consent + </a:t>
            </a:r>
            <a:r>
              <a:rPr lang="th-TH" sz="1400"/>
              <a:t>บัตร ปชช.</a:t>
            </a:r>
          </a:p>
          <a:p>
            <a:r>
              <a:rPr lang="th-TH" sz="1400" b="1" u="sng">
                <a:solidFill>
                  <a:srgbClr val="000099"/>
                </a:solidFill>
              </a:rPr>
              <a:t>นิติบุคคล</a:t>
            </a:r>
          </a:p>
          <a:p>
            <a:r>
              <a:rPr lang="en-US" sz="1400">
                <a:cs typeface="Cordia New" pitchFamily="34" charset="-34"/>
              </a:rPr>
              <a:t>Consent + </a:t>
            </a:r>
            <a:r>
              <a:rPr lang="th-TH" sz="1400"/>
              <a:t>หนังสือรับรองฯ </a:t>
            </a:r>
          </a:p>
          <a:p>
            <a:r>
              <a:rPr lang="th-TH" sz="1400"/>
              <a:t>+ บัตร ปชช. ผู้มีอำนาจ</a:t>
            </a:r>
          </a:p>
        </p:txBody>
      </p:sp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6556375" y="5407025"/>
            <a:ext cx="2230438" cy="1004888"/>
            <a:chOff x="6557030" y="5406381"/>
            <a:chExt cx="2229783" cy="1005532"/>
          </a:xfrm>
        </p:grpSpPr>
        <p:sp>
          <p:nvSpPr>
            <p:cNvPr id="55" name="TextBox 54"/>
            <p:cNvSpPr txBox="1"/>
            <p:nvPr/>
          </p:nvSpPr>
          <p:spPr>
            <a:xfrm rot="20721193">
              <a:off x="6557030" y="5406381"/>
              <a:ext cx="1844133" cy="46225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Water mark</a:t>
              </a:r>
            </a:p>
          </p:txBody>
        </p:sp>
        <p:sp>
          <p:nvSpPr>
            <p:cNvPr id="20517" name="TextBox 56"/>
            <p:cNvSpPr txBox="1">
              <a:spLocks noChangeArrowheads="1"/>
            </p:cNvSpPr>
            <p:nvPr/>
          </p:nvSpPr>
          <p:spPr bwMode="auto">
            <a:xfrm>
              <a:off x="6675438" y="5765582"/>
              <a:ext cx="2111375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th-TH" sz="120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ระบบมีลายน้ำในรายงาน</a:t>
              </a:r>
              <a:r>
                <a:rPr lang="en-US" sz="120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 NCB </a:t>
              </a:r>
              <a:r>
                <a:rPr lang="th-TH" sz="120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 หากเกิดกรณีหลุดรั่วสามารถ</a:t>
              </a:r>
            </a:p>
            <a:p>
              <a:r>
                <a:rPr lang="th-TH" sz="1200">
                  <a:solidFill>
                    <a:srgbClr val="FF0000"/>
                  </a:solidFill>
                  <a:latin typeface="Tahoma" pitchFamily="34" charset="0"/>
                  <a:cs typeface="Tahoma" pitchFamily="34" charset="0"/>
                </a:rPr>
                <a:t>สืบได้ว่าเกิดจากใคร</a:t>
              </a:r>
            </a:p>
          </p:txBody>
        </p:sp>
      </p:grpSp>
      <p:sp>
        <p:nvSpPr>
          <p:cNvPr id="58" name="TextBox 57"/>
          <p:cNvSpPr txBox="1">
            <a:spLocks noChangeArrowheads="1"/>
          </p:cNvSpPr>
          <p:nvPr/>
        </p:nvSpPr>
        <p:spPr bwMode="auto">
          <a:xfrm>
            <a:off x="1804988" y="5672138"/>
            <a:ext cx="2274887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h-TH" sz="1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ลดขั้นตอนให้</a:t>
            </a:r>
            <a:r>
              <a:rPr lang="en-US" sz="1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ZD,RD</a:t>
            </a:r>
            <a:r>
              <a:rPr lang="th-TH" sz="1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ลงนาม เพราะระบบให้ </a:t>
            </a:r>
            <a:r>
              <a:rPr lang="en-US" sz="1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RM</a:t>
            </a:r>
            <a:r>
              <a:rPr lang="th-TH" sz="1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บันทึกและส่ง</a:t>
            </a:r>
            <a:r>
              <a:rPr lang="en-US" sz="1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Notify Mail</a:t>
            </a:r>
            <a:r>
              <a:rPr lang="th-TH" sz="1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ให้ </a:t>
            </a:r>
            <a:r>
              <a:rPr lang="en-US" sz="1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ZD, RD </a:t>
            </a:r>
            <a:r>
              <a:rPr lang="th-TH" sz="1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ทราบ</a:t>
            </a:r>
          </a:p>
          <a:p>
            <a:pPr>
              <a:buFont typeface="Arial" pitchFamily="34" charset="0"/>
              <a:buChar char="•"/>
            </a:pPr>
            <a:r>
              <a:rPr lang="th-TH" sz="1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ลดขั้นตอน </a:t>
            </a:r>
            <a:r>
              <a:rPr lang="en-US" sz="1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Print</a:t>
            </a:r>
            <a:r>
              <a:rPr lang="th-TH" sz="1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1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CIMMA</a:t>
            </a:r>
            <a:r>
              <a:rPr lang="th-TH" sz="1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20</a:t>
            </a:r>
          </a:p>
        </p:txBody>
      </p:sp>
      <p:pic>
        <p:nvPicPr>
          <p:cNvPr id="61" name="Picture 8" descr="smile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62575" y="3630613"/>
            <a:ext cx="385763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" name="Picture 8" descr="smile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78763" y="3670300"/>
            <a:ext cx="384175" cy="29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57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57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  <p:bldP spid="57350" grpId="0" animBg="1"/>
      <p:bldP spid="33" grpId="0"/>
      <p:bldP spid="37" grpId="0" animBg="1"/>
      <p:bldP spid="41" grpId="0"/>
      <p:bldP spid="42" grpId="0"/>
      <p:bldP spid="45" grpId="0"/>
      <p:bldP spid="46" grpId="0"/>
      <p:bldP spid="48" grpId="0"/>
      <p:bldP spid="49" grpId="0"/>
      <p:bldP spid="51" grpId="0"/>
      <p:bldP spid="56" grpId="0"/>
      <p:bldP spid="59" grpId="0"/>
      <p:bldP spid="43" grpId="0"/>
      <p:bldP spid="53" grpId="0"/>
      <p:bldP spid="5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5" y="571500"/>
            <a:ext cx="8858250" cy="81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813" y="3643313"/>
            <a:ext cx="7437437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4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5813" y="1643063"/>
            <a:ext cx="7446962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7EFF25-4BA4-46EF-AE52-C539C7523713}" type="slidenum">
              <a:rPr lang="th-TH"/>
              <a:pPr>
                <a:defRPr/>
              </a:pPr>
              <a:t>50</a:t>
            </a:fld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0750" y="790575"/>
            <a:ext cx="7437438" cy="263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8425" y="3844925"/>
            <a:ext cx="8929688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35154-E25D-4E6B-85F1-B4155E839550}" type="slidenum">
              <a:rPr lang="th-TH"/>
              <a:pPr>
                <a:defRPr/>
              </a:pPr>
              <a:t>51</a:t>
            </a:fld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38" y="285750"/>
            <a:ext cx="4143375" cy="601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29188" y="3143250"/>
            <a:ext cx="3876675" cy="118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2443163" y="6113463"/>
            <a:ext cx="571500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 sz="1800"/>
          </a:p>
        </p:txBody>
      </p:sp>
      <p:cxnSp>
        <p:nvCxnSpPr>
          <p:cNvPr id="6" name="Straight Arrow Connector 5"/>
          <p:cNvCxnSpPr>
            <a:endCxn id="4" idx="3"/>
          </p:cNvCxnSpPr>
          <p:nvPr/>
        </p:nvCxnSpPr>
        <p:spPr>
          <a:xfrm rot="10800000" flipV="1">
            <a:off x="3014663" y="4429125"/>
            <a:ext cx="3057525" cy="1827213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61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72125" y="1571625"/>
            <a:ext cx="2428875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72F4D-9D3E-499E-9520-16A2510D6F15}" type="slidenum">
              <a:rPr lang="th-TH"/>
              <a:pPr>
                <a:defRPr/>
              </a:pPr>
              <a:t>52</a:t>
            </a:fld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4" descr="D:\DOCUME~1\706191\LOCALS~1\Temp\SNAGHTML18c849b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75" y="1643063"/>
            <a:ext cx="553402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00250" y="214313"/>
            <a:ext cx="4419600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6" name="Picture 7" descr="D:\DOCUME~1\706191\LOCALS~1\Temp\SNAGHTML18f59c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3" y="3786188"/>
            <a:ext cx="8715375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Down Arrow 5"/>
          <p:cNvSpPr/>
          <p:nvPr/>
        </p:nvSpPr>
        <p:spPr>
          <a:xfrm>
            <a:off x="4286250" y="3071813"/>
            <a:ext cx="357188" cy="5715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th-TH" sz="18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DC5695-AD2C-4BFD-9DE7-B16D44B038EB}" type="slidenum">
              <a:rPr lang="th-TH"/>
              <a:pPr>
                <a:defRPr/>
              </a:pPr>
              <a:t>53</a:t>
            </a:fld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2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D6B2A045-BBE3-4E9D-B1CC-664F0A2FA50F}" type="slidenum">
              <a:rPr lang="en-US"/>
              <a:pPr>
                <a:defRPr/>
              </a:pPr>
              <a:t>54</a:t>
            </a:fld>
            <a:endParaRPr lang="en-US"/>
          </a:p>
        </p:txBody>
      </p:sp>
      <p:pic>
        <p:nvPicPr>
          <p:cNvPr id="70659" name="Picture 18" descr="pencil1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5425" y="36513"/>
            <a:ext cx="630238" cy="61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0" name="Text Box 2"/>
          <p:cNvSpPr txBox="1">
            <a:spLocks noChangeArrowheads="1"/>
          </p:cNvSpPr>
          <p:nvPr/>
        </p:nvSpPr>
        <p:spPr bwMode="auto">
          <a:xfrm>
            <a:off x="903288" y="260350"/>
            <a:ext cx="8101012" cy="5222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lang="th-TH" b="1">
                <a:solidFill>
                  <a:srgbClr val="663300"/>
                </a:solidFill>
                <a:latin typeface="Cordia New" pitchFamily="34" charset="-34"/>
              </a:rPr>
              <a:t>กรอกเลขที่คำขอจากระบบ</a:t>
            </a:r>
            <a:r>
              <a:rPr lang="en-US" b="1">
                <a:solidFill>
                  <a:srgbClr val="663300"/>
                </a:solidFill>
                <a:latin typeface="Cordia New" pitchFamily="34" charset="-34"/>
                <a:cs typeface="Cordia New" pitchFamily="34" charset="-34"/>
              </a:rPr>
              <a:t> KEC </a:t>
            </a:r>
            <a:r>
              <a:rPr lang="th-TH" b="1">
                <a:solidFill>
                  <a:srgbClr val="663300"/>
                </a:solidFill>
                <a:latin typeface="Cordia New" pitchFamily="34" charset="-34"/>
              </a:rPr>
              <a:t>บนใบ</a:t>
            </a:r>
            <a:r>
              <a:rPr lang="en-US" b="1">
                <a:solidFill>
                  <a:srgbClr val="663300"/>
                </a:solidFill>
                <a:latin typeface="Cordia New" pitchFamily="34" charset="-34"/>
                <a:cs typeface="Cordia New" pitchFamily="34" charset="-34"/>
              </a:rPr>
              <a:t> Consent </a:t>
            </a:r>
            <a:r>
              <a:rPr lang="th-TH" b="1">
                <a:solidFill>
                  <a:srgbClr val="663300"/>
                </a:solidFill>
                <a:latin typeface="Cordia New" pitchFamily="34" charset="-34"/>
              </a:rPr>
              <a:t>ช่อง</a:t>
            </a:r>
            <a:r>
              <a:rPr lang="en-US" b="1">
                <a:solidFill>
                  <a:srgbClr val="663300"/>
                </a:solidFill>
                <a:latin typeface="Cordia New" pitchFamily="34" charset="-34"/>
                <a:cs typeface="Cordia New" pitchFamily="34" charset="-34"/>
              </a:rPr>
              <a:t> Ref.No</a:t>
            </a:r>
            <a:r>
              <a:rPr lang="th-TH" b="1">
                <a:solidFill>
                  <a:srgbClr val="663300"/>
                </a:solidFill>
                <a:latin typeface="Cordia New" pitchFamily="34" charset="-34"/>
              </a:rPr>
              <a:t>  ด้วยดินสอ</a:t>
            </a:r>
          </a:p>
        </p:txBody>
      </p:sp>
      <p:sp>
        <p:nvSpPr>
          <p:cNvPr id="70661" name="Line 4"/>
          <p:cNvSpPr>
            <a:spLocks noChangeShapeType="1"/>
          </p:cNvSpPr>
          <p:nvPr/>
        </p:nvSpPr>
        <p:spPr bwMode="auto">
          <a:xfrm>
            <a:off x="179388" y="738188"/>
            <a:ext cx="8964612" cy="0"/>
          </a:xfrm>
          <a:prstGeom prst="line">
            <a:avLst/>
          </a:prstGeom>
          <a:noFill/>
          <a:ln w="76200">
            <a:solidFill>
              <a:srgbClr val="FFBF00"/>
            </a:solidFill>
            <a:round/>
            <a:headEnd/>
            <a:tailEnd/>
          </a:ln>
        </p:spPr>
        <p:txBody>
          <a:bodyPr/>
          <a:lstStyle/>
          <a:p>
            <a:endParaRPr lang="th-TH"/>
          </a:p>
        </p:txBody>
      </p:sp>
      <p:grpSp>
        <p:nvGrpSpPr>
          <p:cNvPr id="70662" name="Group 15"/>
          <p:cNvGrpSpPr>
            <a:grpSpLocks/>
          </p:cNvGrpSpPr>
          <p:nvPr/>
        </p:nvGrpSpPr>
        <p:grpSpPr bwMode="auto">
          <a:xfrm>
            <a:off x="468313" y="989013"/>
            <a:ext cx="7669212" cy="5202237"/>
            <a:chOff x="468313" y="989013"/>
            <a:chExt cx="7669212" cy="5202237"/>
          </a:xfrm>
        </p:grpSpPr>
        <p:pic>
          <p:nvPicPr>
            <p:cNvPr id="70664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165596" y="3014480"/>
              <a:ext cx="5971245" cy="31767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Rounded Rectangular Callout 20"/>
            <p:cNvSpPr/>
            <p:nvPr/>
          </p:nvSpPr>
          <p:spPr bwMode="auto">
            <a:xfrm>
              <a:off x="6208713" y="1627188"/>
              <a:ext cx="1928812" cy="1016000"/>
            </a:xfrm>
            <a:prstGeom prst="wedgeRoundRectCallout">
              <a:avLst>
                <a:gd name="adj1" fmla="val -37221"/>
                <a:gd name="adj2" fmla="val 169428"/>
                <a:gd name="adj3" fmla="val 16667"/>
              </a:avLst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th-TH" sz="1100" dirty="0">
                  <a:solidFill>
                    <a:srgbClr val="FF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     กรอก</a:t>
              </a:r>
              <a:r>
                <a:rPr lang="en-US" sz="1100" dirty="0">
                  <a:solidFill>
                    <a:srgbClr val="FF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1100" dirty="0" err="1">
                  <a:solidFill>
                    <a:srgbClr val="FF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Ref.no</a:t>
              </a:r>
              <a:r>
                <a:rPr lang="en-US" sz="1100" dirty="0">
                  <a:solidFill>
                    <a:srgbClr val="FF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th-TH" sz="1100" dirty="0">
                  <a:solidFill>
                    <a:srgbClr val="FF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ด้วยดินสอ</a:t>
              </a:r>
            </a:p>
            <a:p>
              <a:pPr algn="ctr">
                <a:defRPr/>
              </a:pPr>
              <a:r>
                <a:rPr lang="th-TH" sz="1100" dirty="0">
                  <a:solidFill>
                    <a:srgbClr val="FF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เพื่อกรณีสร้างคำขอผิด หรือ </a:t>
              </a:r>
            </a:p>
            <a:p>
              <a:pPr algn="ctr">
                <a:defRPr/>
              </a:pPr>
              <a:r>
                <a:rPr lang="th-TH" sz="1100" dirty="0">
                  <a:solidFill>
                    <a:srgbClr val="FF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มีการ</a:t>
              </a:r>
              <a:r>
                <a:rPr lang="en-US" sz="1100" dirty="0">
                  <a:solidFill>
                    <a:srgbClr val="FF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Reject </a:t>
              </a:r>
              <a:r>
                <a:rPr lang="th-TH" sz="1100" dirty="0">
                  <a:solidFill>
                    <a:srgbClr val="FF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จะแก้ไขได้</a:t>
              </a:r>
              <a:endParaRPr lang="en-US" sz="1100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pic>
          <p:nvPicPr>
            <p:cNvPr id="70666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68313" y="989013"/>
              <a:ext cx="5411676" cy="21600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Rounded Rectangle 5"/>
            <p:cNvSpPr/>
            <p:nvPr/>
          </p:nvSpPr>
          <p:spPr bwMode="auto">
            <a:xfrm>
              <a:off x="1103313" y="1914525"/>
              <a:ext cx="1871662" cy="2476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5645150" y="3887788"/>
              <a:ext cx="2419350" cy="307975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8" name="TextBox 7"/>
            <p:cNvSpPr txBox="1"/>
            <p:nvPr/>
          </p:nvSpPr>
          <p:spPr bwMode="auto">
            <a:xfrm>
              <a:off x="6208713" y="3887788"/>
              <a:ext cx="1928812" cy="24606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000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20120822_000226986_01</a:t>
              </a:r>
            </a:p>
          </p:txBody>
        </p:sp>
        <p:cxnSp>
          <p:nvCxnSpPr>
            <p:cNvPr id="12" name="Shape 11"/>
            <p:cNvCxnSpPr>
              <a:stCxn id="6" idx="2"/>
              <a:endCxn id="7" idx="1"/>
            </p:cNvCxnSpPr>
            <p:nvPr/>
          </p:nvCxnSpPr>
          <p:spPr bwMode="auto">
            <a:xfrm rot="16200000" flipH="1">
              <a:off x="2901950" y="1298575"/>
              <a:ext cx="1879600" cy="3606800"/>
            </a:xfrm>
            <a:prstGeom prst="curvedConnector2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 bwMode="auto">
            <a:xfrm>
              <a:off x="7677150" y="3303588"/>
              <a:ext cx="387350" cy="28098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ln>
                  <a:solidFill>
                    <a:srgbClr val="FF0000"/>
                  </a:solidFill>
                </a:ln>
              </a:endParaRPr>
            </a:p>
          </p:txBody>
        </p:sp>
      </p:grpSp>
      <p:pic>
        <p:nvPicPr>
          <p:cNvPr id="20494" name="Picture 19" descr="pencil4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08713" y="3149600"/>
            <a:ext cx="735012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69 0.04072 C -0.02518 0.03401 -0.02552 0.02869 -0.01771 0.02684 C -0.01007 0.02753 -0.00868 0.02522 -0.00643 0.03308 C -0.01198 0.04118 -0.01077 0.02822 -0.00886 0.02568 C -0.00764 0.02406 -0.00347 0.02336 -0.00174 0.02244 C 0.00712 0.0236 0.00833 0.02082 0.01024 0.03007 C 0.0085 0.04396 0.00225 0.02984 0.00955 0.0236 C 0.01718 0.02429 0.02014 0.02313 0.02396 0.031 C 0.02482 0.03516 0.02673 0.04187 0.02153 0.0354 C 0.01979 0.02892 0.02413 0.02915 0.02795 0.02776 C 0.03246 0.02383 0.03732 0.02591 0.04236 0.02776 C 0.04288 0.02845 0.0434 0.02938 0.04392 0.03007 C 0.04722 0.03378 0.04843 0.03632 0.04305 0.0384 C 0.03819 0.02892 0.04479 0.02799 0.04948 0.02568 C 0.06267 0.0266 0.06337 0.02267 0.06875 0.03308 C 0.06875 0.03354 0.06857 0.04164 0.06545 0.03956 C 0.06475 0.0391 0.06493 0.03748 0.06475 0.03632 C 0.06493 0.03378 0.06475 0.03123 0.06545 0.02892 C 0.06684 0.02475 0.07587 0.02406 0.0783 0.0236 C 0.08646 0.02452 0.08715 0.0236 0.09201 0.03007 C 0.09114 0.03979 0.09218 0.04002 0.08628 0.0428 C 0.08541 0.04234 0.08403 0.0428 0.08385 0.04164 C 0.08246 0.03493 0.0875 0.03146 0.09114 0.03007 C 0.10607 0.031 0.10555 0.02684 0.11024 0.03956 C 0.10937 0.0472 0.1085 0.04997 0.10625 0.04164 C 0.10833 0.03146 0.10972 0.03146 0.11753 0.03007 C 0.12725 0.03077 0.12986 0.02776 0.13507 0.0354 C 0.1368 0.04164 0.13455 0.04396 0.13038 0.04604 C 0.1276 0.03563 0.13489 0.03378 0.1408 0.03216 C 0.15312 0.03308 0.15503 0.02938 0.15833 0.04164 C 0.15712 0.04882 0.15659 0.04928 0.15121 0.04812 C 0.15295 0.03956 0.15729 0.03979 0.16319 0.03748 C 0.17326 0.03817 0.17621 0.03563 0.17916 0.04696 C 0.1776 0.04997 0.17639 0.05506 0.17187 0.04905 C 0.17031 0.04696 0.1743 0.04002 0.17517 0.0384 C 0.17951 0.03123 0.18784 0.02938 0.19427 0.02684 C 0.19843 0.0229 0.20468 0.02221 0.20798 0.01619 C 0.21059 0.0118 0.21146 0.00462 0.21441 0.00115 C 0.21493 -0.00139 0.21528 -0.0044 0.21666 -0.00625 " pathEditMode="relative" rAng="0" ptsTypes="ffffffffffffffffffffffffffffffffffffffA">
                                      <p:cBhvr>
                                        <p:cTn id="6" dur="5000" fill="hold"/>
                                        <p:tgtEl>
                                          <p:spTgt spid="204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" y="-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632364"/>
            <a:ext cx="9144000" cy="110799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6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ysClr val="windowText" lastClr="000000"/>
                </a:solidFill>
                <a:effectLst>
                  <a:reflection blurRad="12700" stA="28000" endPos="45000" dist="1000" dir="5400000" sy="-100000" algn="bl" rotWithShape="0"/>
                </a:effectLst>
                <a:ea typeface="+mn-ea"/>
              </a:rPr>
              <a:t>viewer</a:t>
            </a:r>
            <a:endParaRPr lang="th-TH" sz="66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ysClr val="windowText" lastClr="000000"/>
              </a:solidFill>
              <a:effectLst>
                <a:reflection blurRad="12700" stA="28000" endPos="45000" dist="1000" dir="5400000" sy="-100000" algn="bl" rotWithShape="0"/>
              </a:effectLst>
              <a:ea typeface="+mn-ea"/>
            </a:endParaRPr>
          </a:p>
        </p:txBody>
      </p:sp>
      <p:pic>
        <p:nvPicPr>
          <p:cNvPr id="7168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EB1B6A-E3E8-4F97-8508-E59C9FAFE5F2}" type="slidenum">
              <a:rPr lang="th-TH"/>
              <a:pPr>
                <a:defRPr/>
              </a:pPr>
              <a:t>55</a:t>
            </a:fld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1300" y="284163"/>
            <a:ext cx="8643938" cy="212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0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300" y="2349500"/>
            <a:ext cx="8643938" cy="434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E3D9F2-B122-4BB9-8086-79B7A4205C15}" type="slidenum">
              <a:rPr lang="th-TH"/>
              <a:pPr>
                <a:defRPr/>
              </a:pPr>
              <a:t>56</a:t>
            </a:fld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7025" y="214313"/>
            <a:ext cx="8531225" cy="323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1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5913" y="3429000"/>
            <a:ext cx="8542337" cy="323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D1D9F5-83F4-49F5-AB6A-C91F62AA87D3}" type="slidenum">
              <a:rPr lang="th-TH"/>
              <a:pPr>
                <a:defRPr/>
              </a:pPr>
              <a:t>57</a:t>
            </a:fld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1763" y="515938"/>
            <a:ext cx="8929687" cy="439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5" name="Picture 4" descr="D:\DOCUME~1\706191\LOCALS~1\Temp\SNAGHTML19f215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63" y="4857750"/>
            <a:ext cx="5686425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9E9B41-AB53-4E2B-8E01-A1AE06B3F348}" type="slidenum">
              <a:rPr lang="th-TH"/>
              <a:pPr>
                <a:defRPr/>
              </a:pPr>
              <a:t>58</a:t>
            </a:fld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5888" y="515938"/>
            <a:ext cx="8929687" cy="428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79" name="Picture 3" descr="D:\DOCUME~1\706191\LOCALS~1\Temp\SNAGHTML1a0db06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38" y="4786313"/>
            <a:ext cx="5686425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2158F8-CDC3-44E1-B4B9-8E01EA1D597D}" type="slidenum">
              <a:rPr lang="th-TH"/>
              <a:pPr>
                <a:defRPr/>
              </a:pPr>
              <a:t>59</a:t>
            </a:fld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2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7F029ED9-1AC6-4B8F-A3B9-37F4BB0EA5E3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21507" name="Text Box 2"/>
          <p:cNvSpPr txBox="1">
            <a:spLocks noChangeArrowheads="1"/>
          </p:cNvSpPr>
          <p:nvPr/>
        </p:nvSpPr>
        <p:spPr bwMode="auto">
          <a:xfrm>
            <a:off x="1639888" y="90488"/>
            <a:ext cx="6851650" cy="523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lang="th-TH" b="1">
                <a:solidFill>
                  <a:srgbClr val="663300"/>
                </a:solidFill>
                <a:latin typeface="Cordia New" pitchFamily="34" charset="-34"/>
              </a:rPr>
              <a:t>ลูกค้าบางประเภทที่ไม่สามารถขอตรวจข้อมูลเครดิตผ่าน </a:t>
            </a:r>
            <a:r>
              <a:rPr lang="en-US" b="1">
                <a:solidFill>
                  <a:srgbClr val="663300"/>
                </a:solidFill>
                <a:latin typeface="Cordia New" pitchFamily="34" charset="-34"/>
                <a:cs typeface="Cordia New" pitchFamily="34" charset="-34"/>
              </a:rPr>
              <a:t>KEC</a:t>
            </a:r>
            <a:endParaRPr lang="th-TH" b="1">
              <a:solidFill>
                <a:srgbClr val="663300"/>
              </a:solidFill>
              <a:latin typeface="Cordia New" pitchFamily="34" charset="-34"/>
            </a:endParaRPr>
          </a:p>
        </p:txBody>
      </p:sp>
      <p:sp>
        <p:nvSpPr>
          <p:cNvPr id="21508" name="Line 4"/>
          <p:cNvSpPr>
            <a:spLocks noChangeShapeType="1"/>
          </p:cNvSpPr>
          <p:nvPr/>
        </p:nvSpPr>
        <p:spPr bwMode="auto">
          <a:xfrm>
            <a:off x="179388" y="696913"/>
            <a:ext cx="8964612" cy="0"/>
          </a:xfrm>
          <a:prstGeom prst="line">
            <a:avLst/>
          </a:prstGeom>
          <a:noFill/>
          <a:ln w="76200">
            <a:solidFill>
              <a:srgbClr val="FFBF00"/>
            </a:solidFill>
            <a:round/>
            <a:headEnd/>
            <a:tailEnd/>
          </a:ln>
        </p:spPr>
        <p:txBody>
          <a:bodyPr/>
          <a:lstStyle/>
          <a:p>
            <a:endParaRPr lang="th-TH"/>
          </a:p>
        </p:txBody>
      </p:sp>
      <p:sp>
        <p:nvSpPr>
          <p:cNvPr id="6" name="Rectangle 5"/>
          <p:cNvSpPr/>
          <p:nvPr/>
        </p:nvSpPr>
        <p:spPr>
          <a:xfrm>
            <a:off x="464458" y="135167"/>
            <a:ext cx="1103085" cy="42091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>
                <a:solidFill>
                  <a:sysClr val="windowText" lastClr="000000"/>
                </a:solidFill>
              </a:rPr>
              <a:t>Remark</a:t>
            </a:r>
          </a:p>
        </p:txBody>
      </p:sp>
      <p:sp>
        <p:nvSpPr>
          <p:cNvPr id="21512" name="Subtitle 2"/>
          <p:cNvSpPr txBox="1">
            <a:spLocks/>
          </p:cNvSpPr>
          <p:nvPr/>
        </p:nvSpPr>
        <p:spPr bwMode="auto">
          <a:xfrm>
            <a:off x="463550" y="904875"/>
            <a:ext cx="8245475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th-TH" sz="4000" b="1"/>
              <a:t>คือ นิติบุคคลที่เลขทะเบียนไม่เป็น 13 หลัก เช่น </a:t>
            </a:r>
          </a:p>
          <a:p>
            <a:pPr marL="342900" indent="-342900">
              <a:spcBef>
                <a:spcPct val="20000"/>
              </a:spcBef>
            </a:pPr>
            <a:r>
              <a:rPr lang="th-TH" sz="4000" b="1"/>
              <a:t>นิติบุคคลอาคารชุด, โรงเรียน, มหาวิทยาลัย, สหกรณ์</a:t>
            </a:r>
          </a:p>
          <a:p>
            <a:pPr marL="342900" indent="-342900">
              <a:spcBef>
                <a:spcPct val="20000"/>
              </a:spcBef>
            </a:pPr>
            <a:r>
              <a:rPr lang="th-TH" sz="4000" b="1"/>
              <a:t>ให้ส่งตรวจข้อมูลเครดิตนอกระบบ</a:t>
            </a:r>
            <a:r>
              <a:rPr lang="en-US" sz="4000" b="1">
                <a:cs typeface="Cordia New" pitchFamily="34" charset="-34"/>
              </a:rPr>
              <a:t> KEC </a:t>
            </a:r>
            <a:r>
              <a:rPr lang="th-TH" sz="4000" b="1"/>
              <a:t>ดังนี้</a:t>
            </a:r>
            <a:endParaRPr lang="en-US" sz="4000" b="1"/>
          </a:p>
          <a:p>
            <a:pPr marL="342900" indent="-342900">
              <a:spcBef>
                <a:spcPct val="20000"/>
              </a:spcBef>
            </a:pPr>
            <a:endParaRPr lang="en-US" sz="4000" b="1"/>
          </a:p>
        </p:txBody>
      </p:sp>
      <p:sp>
        <p:nvSpPr>
          <p:cNvPr id="19" name="Text Box 2"/>
          <p:cNvSpPr txBox="1">
            <a:spLocks noChangeArrowheads="1"/>
          </p:cNvSpPr>
          <p:nvPr/>
        </p:nvSpPr>
        <p:spPr bwMode="auto">
          <a:xfrm>
            <a:off x="76200" y="3521075"/>
            <a:ext cx="8632825" cy="584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lang="en-US" sz="3200" b="1">
                <a:solidFill>
                  <a:srgbClr val="663300"/>
                </a:solidFill>
                <a:latin typeface="Cordia New" pitchFamily="34" charset="-34"/>
                <a:cs typeface="Cordia New" pitchFamily="34" charset="-34"/>
              </a:rPr>
              <a:t>Process </a:t>
            </a:r>
            <a:r>
              <a:rPr lang="th-TH" sz="3200" b="1">
                <a:solidFill>
                  <a:srgbClr val="663300"/>
                </a:solidFill>
                <a:latin typeface="Cordia New" pitchFamily="34" charset="-34"/>
              </a:rPr>
              <a:t>นอกระบบ </a:t>
            </a:r>
            <a:r>
              <a:rPr lang="en-US" sz="3200" b="1">
                <a:solidFill>
                  <a:srgbClr val="663300"/>
                </a:solidFill>
                <a:latin typeface="Cordia New" pitchFamily="34" charset="-34"/>
                <a:cs typeface="Cordia New" pitchFamily="34" charset="-34"/>
              </a:rPr>
              <a:t>KEC</a:t>
            </a:r>
            <a:r>
              <a:rPr lang="th-TH" sz="3200" b="1">
                <a:solidFill>
                  <a:srgbClr val="663300"/>
                </a:solidFill>
                <a:latin typeface="Cordia New" pitchFamily="34" charset="-34"/>
              </a:rPr>
              <a:t> (เป็น </a:t>
            </a:r>
            <a:r>
              <a:rPr lang="en-US" sz="3200" b="1">
                <a:solidFill>
                  <a:srgbClr val="663300"/>
                </a:solidFill>
                <a:latin typeface="Cordia New" pitchFamily="34" charset="-34"/>
                <a:cs typeface="Cordia New" pitchFamily="34" charset="-34"/>
              </a:rPr>
              <a:t>Process As Is</a:t>
            </a:r>
            <a:r>
              <a:rPr lang="th-TH" sz="3200" b="1">
                <a:solidFill>
                  <a:srgbClr val="663300"/>
                </a:solidFill>
                <a:latin typeface="Cordia New" pitchFamily="34" charset="-34"/>
              </a:rPr>
              <a:t> ก่อนมี </a:t>
            </a:r>
            <a:r>
              <a:rPr lang="en-US" sz="3200" b="1">
                <a:solidFill>
                  <a:srgbClr val="663300"/>
                </a:solidFill>
                <a:latin typeface="Cordia New" pitchFamily="34" charset="-34"/>
                <a:cs typeface="Cordia New" pitchFamily="34" charset="-34"/>
              </a:rPr>
              <a:t>KEC)</a:t>
            </a:r>
            <a:endParaRPr lang="th-TH" sz="3200" b="1">
              <a:solidFill>
                <a:srgbClr val="663300"/>
              </a:solidFill>
              <a:latin typeface="Cordia New" pitchFamily="34" charset="-34"/>
            </a:endParaRPr>
          </a:p>
        </p:txBody>
      </p:sp>
      <p:sp>
        <p:nvSpPr>
          <p:cNvPr id="20" name="Line 4"/>
          <p:cNvSpPr>
            <a:spLocks noChangeShapeType="1"/>
          </p:cNvSpPr>
          <p:nvPr/>
        </p:nvSpPr>
        <p:spPr bwMode="auto">
          <a:xfrm>
            <a:off x="179388" y="4078288"/>
            <a:ext cx="8964612" cy="0"/>
          </a:xfrm>
          <a:prstGeom prst="line">
            <a:avLst/>
          </a:prstGeom>
          <a:noFill/>
          <a:ln w="76200">
            <a:solidFill>
              <a:srgbClr val="FFBF00"/>
            </a:solidFill>
            <a:round/>
            <a:headEnd/>
            <a:tailEnd/>
          </a:ln>
        </p:spPr>
        <p:txBody>
          <a:bodyPr/>
          <a:lstStyle/>
          <a:p>
            <a:endParaRPr lang="th-TH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6750" y="4278313"/>
            <a:ext cx="62865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5" descr="C:\Users\098814\AppData\Local\Temp\SNAGHTML2b3e5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92350" y="4159250"/>
            <a:ext cx="107632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666750" y="4095750"/>
            <a:ext cx="6286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h-TH" sz="1800" b="1">
                <a:solidFill>
                  <a:srgbClr val="000099"/>
                </a:solidFill>
              </a:rPr>
              <a:t>ลูกค้า</a:t>
            </a: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2201863" y="4197350"/>
            <a:ext cx="6286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1">
                <a:solidFill>
                  <a:srgbClr val="000099"/>
                </a:solidFill>
              </a:rPr>
              <a:t>RM</a:t>
            </a:r>
            <a:endParaRPr lang="th-TH" sz="1800" b="1">
              <a:solidFill>
                <a:srgbClr val="000099"/>
              </a:solidFill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1774825" y="5100638"/>
            <a:ext cx="2111375" cy="132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h-TH" sz="1600"/>
              <a:t>รวบรวมเอกสารจากลูกค้า, กรอกใบคำขอตรวจ </a:t>
            </a:r>
            <a:r>
              <a:rPr lang="en-US" sz="1600"/>
              <a:t>NCB</a:t>
            </a:r>
            <a:r>
              <a:rPr lang="th-TH" sz="1600"/>
              <a:t> เสนอ </a:t>
            </a:r>
            <a:r>
              <a:rPr lang="en-US" sz="1600"/>
              <a:t> ZD </a:t>
            </a:r>
            <a:r>
              <a:rPr lang="th-TH" sz="1600"/>
              <a:t>หรือ </a:t>
            </a:r>
            <a:r>
              <a:rPr lang="en-US" sz="1600"/>
              <a:t>RD </a:t>
            </a:r>
            <a:r>
              <a:rPr lang="th-TH" sz="1600"/>
              <a:t>ลงนาม, </a:t>
            </a:r>
            <a:r>
              <a:rPr lang="en-US" sz="1600"/>
              <a:t>Print </a:t>
            </a:r>
            <a:r>
              <a:rPr lang="th-TH" sz="1600"/>
              <a:t>หน้าจอ </a:t>
            </a:r>
            <a:r>
              <a:rPr lang="en-US" sz="1600"/>
              <a:t>CIMMA20,</a:t>
            </a:r>
            <a:r>
              <a:rPr lang="th-TH" sz="1600"/>
              <a:t> ส่งไปที่ฝ่ายเครดิตบูโร ชั้น </a:t>
            </a:r>
            <a:r>
              <a:rPr lang="en-US" sz="1600"/>
              <a:t>21</a:t>
            </a:r>
            <a:endParaRPr lang="th-TH" sz="1600"/>
          </a:p>
        </p:txBody>
      </p:sp>
      <p:pic>
        <p:nvPicPr>
          <p:cNvPr id="27" name="Picture 5" descr="C:\Users\098814\AppData\Local\Temp\SNAGHTML2b3e5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86288" y="4159250"/>
            <a:ext cx="107632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4167188" y="4197350"/>
            <a:ext cx="10763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h-TH" sz="1800" b="1">
                <a:solidFill>
                  <a:srgbClr val="000099"/>
                </a:solidFill>
              </a:rPr>
              <a:t>เครดิตบูโร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4122738" y="5141913"/>
            <a:ext cx="2087562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h-TH" sz="1400"/>
              <a:t>ตรวจสอบเอกสาร,</a:t>
            </a:r>
          </a:p>
          <a:p>
            <a:r>
              <a:rPr lang="th-TH" sz="1400"/>
              <a:t>ตรวจสอบข้อมูลลูกค้าในระบบ </a:t>
            </a:r>
            <a:r>
              <a:rPr lang="en-US" sz="1400"/>
              <a:t>CIM</a:t>
            </a:r>
          </a:p>
          <a:p>
            <a:r>
              <a:rPr lang="th-TH" sz="1400"/>
              <a:t>สืบค้นในระบบ</a:t>
            </a:r>
            <a:r>
              <a:rPr lang="en-US" sz="1400"/>
              <a:t> NCB</a:t>
            </a:r>
            <a:endParaRPr lang="th-TH" sz="1400"/>
          </a:p>
          <a:p>
            <a:r>
              <a:rPr lang="th-TH" sz="1400"/>
              <a:t>จัดส่งผลผ่านระบบ </a:t>
            </a:r>
            <a:r>
              <a:rPr lang="en-US" sz="1400"/>
              <a:t>Lotus Notes</a:t>
            </a:r>
            <a:endParaRPr lang="th-TH" sz="1400"/>
          </a:p>
        </p:txBody>
      </p:sp>
      <p:pic>
        <p:nvPicPr>
          <p:cNvPr id="30" name="Picture 5" descr="C:\Users\098814\AppData\Local\Temp\SNAGHTML2b3e5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02438" y="4113213"/>
            <a:ext cx="107632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6210300" y="4197350"/>
            <a:ext cx="1268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1">
                <a:solidFill>
                  <a:srgbClr val="000099"/>
                </a:solidFill>
              </a:rPr>
              <a:t>RM / CM</a:t>
            </a:r>
            <a:endParaRPr lang="th-TH" sz="1800" b="1">
              <a:solidFill>
                <a:srgbClr val="000099"/>
              </a:solidFill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619875" y="5187950"/>
            <a:ext cx="145097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h-TH" sz="1800"/>
              <a:t>รับผล </a:t>
            </a:r>
            <a:r>
              <a:rPr lang="en-US" sz="1800"/>
              <a:t>NCB </a:t>
            </a:r>
            <a:r>
              <a:rPr lang="th-TH" sz="1800"/>
              <a:t>จากระบบ</a:t>
            </a:r>
            <a:r>
              <a:rPr lang="en-US" sz="1800"/>
              <a:t> Lotus Notes</a:t>
            </a:r>
            <a:endParaRPr lang="th-TH" sz="1800"/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76200" y="5141913"/>
            <a:ext cx="1790700" cy="116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h-TH" sz="1400" b="1" u="sng">
                <a:solidFill>
                  <a:srgbClr val="000099"/>
                </a:solidFill>
              </a:rPr>
              <a:t>บุคคลธรรมดา</a:t>
            </a:r>
          </a:p>
          <a:p>
            <a:r>
              <a:rPr lang="en-US" sz="1400">
                <a:cs typeface="Cordia New" pitchFamily="34" charset="-34"/>
              </a:rPr>
              <a:t>Consent + </a:t>
            </a:r>
            <a:r>
              <a:rPr lang="th-TH" sz="1400"/>
              <a:t>บัตร ปชช.</a:t>
            </a:r>
          </a:p>
          <a:p>
            <a:r>
              <a:rPr lang="th-TH" sz="1400" b="1" u="sng">
                <a:solidFill>
                  <a:srgbClr val="000099"/>
                </a:solidFill>
              </a:rPr>
              <a:t>นิติบุคคล</a:t>
            </a:r>
          </a:p>
          <a:p>
            <a:r>
              <a:rPr lang="en-US" sz="1400">
                <a:cs typeface="Cordia New" pitchFamily="34" charset="-34"/>
              </a:rPr>
              <a:t>Consent + </a:t>
            </a:r>
            <a:r>
              <a:rPr lang="th-TH" sz="1400"/>
              <a:t>หนังสือรับรองฯ </a:t>
            </a:r>
            <a:r>
              <a:rPr lang="en-US" sz="1400">
                <a:cs typeface="Cordia New" pitchFamily="34" charset="-34"/>
              </a:rPr>
              <a:t> </a:t>
            </a:r>
            <a:r>
              <a:rPr lang="th-TH" sz="1400"/>
              <a:t>+ บัตร ปชช. ผู้มีอำนาจ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4" grpId="0"/>
      <p:bldP spid="25" grpId="0"/>
      <p:bldP spid="26" grpId="0"/>
      <p:bldP spid="28" grpId="0"/>
      <p:bldP spid="29" grpId="0"/>
      <p:bldP spid="31" grpId="0"/>
      <p:bldP spid="32" grpId="0"/>
      <p:bldP spid="3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Number Placeholder 2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E290CD90-8A0E-4A6D-87F9-F46775E83696}" type="slidenum">
              <a:rPr lang="en-US"/>
              <a:pPr>
                <a:defRPr/>
              </a:pPr>
              <a:t>60</a:t>
            </a:fld>
            <a:endParaRPr lang="en-US"/>
          </a:p>
        </p:txBody>
      </p:sp>
      <p:sp>
        <p:nvSpPr>
          <p:cNvPr id="76803" name="TextBox 3"/>
          <p:cNvSpPr txBox="1">
            <a:spLocks noChangeArrowheads="1"/>
          </p:cNvSpPr>
          <p:nvPr/>
        </p:nvSpPr>
        <p:spPr bwMode="auto">
          <a:xfrm>
            <a:off x="550863" y="1670050"/>
            <a:ext cx="7742237" cy="397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latin typeface="Tahoma" pitchFamily="34" charset="0"/>
                <a:cs typeface="Tahoma" pitchFamily="34" charset="0"/>
                <a:hlinkClick r:id="rId2" action="ppaction://hlinkfile"/>
              </a:rPr>
              <a:t>01.Requester_</a:t>
            </a:r>
            <a:r>
              <a:rPr lang="th-TH" sz="2400">
                <a:latin typeface="Tahoma" pitchFamily="34" charset="0"/>
                <a:cs typeface="Tahoma" pitchFamily="34" charset="0"/>
                <a:hlinkClick r:id="rId2" action="ppaction://hlinkfile"/>
              </a:rPr>
              <a:t>สร้างคำขอ_บุคคลธรรมดา_ขอสินเชื่อใหม่</a:t>
            </a:r>
            <a:endParaRPr lang="th-TH" sz="2400">
              <a:latin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th-TH" sz="2400">
                <a:latin typeface="Tahoma" pitchFamily="34" charset="0"/>
                <a:cs typeface="Tahoma" pitchFamily="34" charset="0"/>
                <a:hlinkClick r:id="rId3" action="ppaction://hlinkfile"/>
              </a:rPr>
              <a:t>02.</a:t>
            </a:r>
            <a:r>
              <a:rPr lang="en-US" sz="2400">
                <a:latin typeface="Tahoma" pitchFamily="34" charset="0"/>
                <a:cs typeface="Tahoma" pitchFamily="34" charset="0"/>
                <a:hlinkClick r:id="rId3" action="ppaction://hlinkfile"/>
              </a:rPr>
              <a:t>Requester_</a:t>
            </a:r>
            <a:r>
              <a:rPr lang="th-TH" sz="2400">
                <a:latin typeface="Tahoma" pitchFamily="34" charset="0"/>
                <a:cs typeface="Tahoma" pitchFamily="34" charset="0"/>
                <a:hlinkClick r:id="rId3" action="ppaction://hlinkfile"/>
              </a:rPr>
              <a:t>สร้างคำขอ_นิติบุคคล_ขอสินเชื่อใหม่</a:t>
            </a:r>
            <a:endParaRPr lang="th-TH" sz="2400">
              <a:latin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th-TH" sz="2400">
                <a:latin typeface="Tahoma" pitchFamily="34" charset="0"/>
                <a:cs typeface="Tahoma" pitchFamily="34" charset="0"/>
                <a:hlinkClick r:id="rId4" action="ppaction://hlinkfile"/>
              </a:rPr>
              <a:t>03.</a:t>
            </a:r>
            <a:r>
              <a:rPr lang="en-US" sz="2400">
                <a:latin typeface="Tahoma" pitchFamily="34" charset="0"/>
                <a:cs typeface="Tahoma" pitchFamily="34" charset="0"/>
                <a:hlinkClick r:id="rId4" action="ppaction://hlinkfile"/>
              </a:rPr>
              <a:t>Requester_</a:t>
            </a:r>
            <a:r>
              <a:rPr lang="th-TH" sz="2400">
                <a:latin typeface="Tahoma" pitchFamily="34" charset="0"/>
                <a:cs typeface="Tahoma" pitchFamily="34" charset="0"/>
                <a:hlinkClick r:id="rId4" action="ppaction://hlinkfile"/>
              </a:rPr>
              <a:t>สร้างคำขอ_บุคคลธรรมดา_ทบทวนสินเชื่อ</a:t>
            </a:r>
            <a:endParaRPr lang="th-TH" sz="2400">
              <a:latin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th-TH" sz="2400">
                <a:latin typeface="Tahoma" pitchFamily="34" charset="0"/>
                <a:cs typeface="Tahoma" pitchFamily="34" charset="0"/>
                <a:hlinkClick r:id="rId5" action="ppaction://hlinkfile"/>
              </a:rPr>
              <a:t>04.</a:t>
            </a:r>
            <a:r>
              <a:rPr lang="en-US" sz="2400">
                <a:latin typeface="Tahoma" pitchFamily="34" charset="0"/>
                <a:cs typeface="Tahoma" pitchFamily="34" charset="0"/>
                <a:hlinkClick r:id="rId5" action="ppaction://hlinkfile"/>
              </a:rPr>
              <a:t>Requester_</a:t>
            </a:r>
            <a:r>
              <a:rPr lang="th-TH" sz="2400">
                <a:latin typeface="Tahoma" pitchFamily="34" charset="0"/>
                <a:cs typeface="Tahoma" pitchFamily="34" charset="0"/>
                <a:hlinkClick r:id="rId5" action="ppaction://hlinkfile"/>
              </a:rPr>
              <a:t>สร้างคำขอ_นิติบุคคล_ทบทวนสินเชื่อ</a:t>
            </a:r>
            <a:endParaRPr lang="th-TH" sz="2400">
              <a:latin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th-TH" sz="2400">
                <a:latin typeface="Tahoma" pitchFamily="34" charset="0"/>
                <a:cs typeface="Tahoma" pitchFamily="34" charset="0"/>
                <a:hlinkClick r:id="rId6" action="ppaction://hlinkfile"/>
              </a:rPr>
              <a:t>05.</a:t>
            </a:r>
            <a:r>
              <a:rPr lang="en-US" sz="2400">
                <a:latin typeface="Tahoma" pitchFamily="34" charset="0"/>
                <a:cs typeface="Tahoma" pitchFamily="34" charset="0"/>
                <a:hlinkClick r:id="rId6" action="ppaction://hlinkfile"/>
              </a:rPr>
              <a:t>Requester_</a:t>
            </a:r>
            <a:r>
              <a:rPr lang="th-TH" sz="2400">
                <a:latin typeface="Tahoma" pitchFamily="34" charset="0"/>
                <a:cs typeface="Tahoma" pitchFamily="34" charset="0"/>
                <a:hlinkClick r:id="rId6" action="ppaction://hlinkfile"/>
              </a:rPr>
              <a:t>ค้นหาคำขอ_ขอสินเชื่อใหม่</a:t>
            </a:r>
            <a:endParaRPr lang="th-TH" sz="2400">
              <a:latin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th-TH" sz="2400">
                <a:latin typeface="Tahoma" pitchFamily="34" charset="0"/>
                <a:cs typeface="Tahoma" pitchFamily="34" charset="0"/>
                <a:hlinkClick r:id="rId7" action="ppaction://hlinkfile"/>
              </a:rPr>
              <a:t>06.</a:t>
            </a:r>
            <a:r>
              <a:rPr lang="en-US" sz="2400">
                <a:latin typeface="Tahoma" pitchFamily="34" charset="0"/>
                <a:cs typeface="Tahoma" pitchFamily="34" charset="0"/>
                <a:hlinkClick r:id="rId7" action="ppaction://hlinkfile"/>
              </a:rPr>
              <a:t>Requester_</a:t>
            </a:r>
            <a:r>
              <a:rPr lang="th-TH" sz="2400">
                <a:latin typeface="Tahoma" pitchFamily="34" charset="0"/>
                <a:cs typeface="Tahoma" pitchFamily="34" charset="0"/>
                <a:hlinkClick r:id="rId7" action="ppaction://hlinkfile"/>
              </a:rPr>
              <a:t>ค้นหาคำขอ_ทบทวนสินเชื่อ</a:t>
            </a:r>
            <a:endParaRPr lang="th-TH" sz="2400">
              <a:latin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th-TH" sz="2400">
                <a:latin typeface="Tahoma" pitchFamily="34" charset="0"/>
                <a:cs typeface="Tahoma" pitchFamily="34" charset="0"/>
                <a:hlinkClick r:id="rId8" action="ppaction://hlinkfile"/>
              </a:rPr>
              <a:t>07.</a:t>
            </a:r>
            <a:r>
              <a:rPr lang="en-US" sz="2400">
                <a:latin typeface="Tahoma" pitchFamily="34" charset="0"/>
                <a:cs typeface="Tahoma" pitchFamily="34" charset="0"/>
                <a:hlinkClick r:id="rId8" action="ppaction://hlinkfile"/>
              </a:rPr>
              <a:t>Viewer_Add_Viewer</a:t>
            </a:r>
            <a:endParaRPr lang="th-TH" sz="24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76804" name="Text Box 2"/>
          <p:cNvSpPr txBox="1">
            <a:spLocks noChangeArrowheads="1"/>
          </p:cNvSpPr>
          <p:nvPr/>
        </p:nvSpPr>
        <p:spPr bwMode="auto">
          <a:xfrm>
            <a:off x="931863" y="415925"/>
            <a:ext cx="8101012" cy="5222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lang="th-TH" b="1">
                <a:solidFill>
                  <a:srgbClr val="663300"/>
                </a:solidFill>
                <a:latin typeface="Cordia New" pitchFamily="34" charset="-34"/>
              </a:rPr>
              <a:t>ชม </a:t>
            </a:r>
            <a:r>
              <a:rPr lang="en-US" b="1">
                <a:solidFill>
                  <a:srgbClr val="663300"/>
                </a:solidFill>
                <a:latin typeface="Cordia New" pitchFamily="34" charset="-34"/>
                <a:cs typeface="Cordia New" pitchFamily="34" charset="-34"/>
              </a:rPr>
              <a:t>VDO Demo </a:t>
            </a:r>
            <a:r>
              <a:rPr lang="th-TH" b="1">
                <a:solidFill>
                  <a:srgbClr val="663300"/>
                </a:solidFill>
                <a:latin typeface="Cordia New" pitchFamily="34" charset="-34"/>
              </a:rPr>
              <a:t>การใช้งานระบบ </a:t>
            </a:r>
            <a:r>
              <a:rPr lang="en-US" b="1">
                <a:solidFill>
                  <a:srgbClr val="663300"/>
                </a:solidFill>
                <a:latin typeface="Cordia New" pitchFamily="34" charset="-34"/>
                <a:cs typeface="Cordia New" pitchFamily="34" charset="-34"/>
              </a:rPr>
              <a:t>KEC </a:t>
            </a:r>
            <a:endParaRPr lang="th-TH" b="1">
              <a:solidFill>
                <a:srgbClr val="663300"/>
              </a:solidFill>
              <a:latin typeface="Cordia New" pitchFamily="34" charset="-34"/>
            </a:endParaRPr>
          </a:p>
        </p:txBody>
      </p:sp>
      <p:sp>
        <p:nvSpPr>
          <p:cNvPr id="76805" name="Line 4"/>
          <p:cNvSpPr>
            <a:spLocks noChangeShapeType="1"/>
          </p:cNvSpPr>
          <p:nvPr/>
        </p:nvSpPr>
        <p:spPr bwMode="auto">
          <a:xfrm>
            <a:off x="179388" y="1085850"/>
            <a:ext cx="8964612" cy="0"/>
          </a:xfrm>
          <a:prstGeom prst="line">
            <a:avLst/>
          </a:prstGeom>
          <a:noFill/>
          <a:ln w="76200">
            <a:solidFill>
              <a:srgbClr val="FFBF00"/>
            </a:solidFill>
            <a:round/>
            <a:headEnd/>
            <a:tailEnd/>
          </a:ln>
        </p:spPr>
        <p:txBody>
          <a:bodyPr/>
          <a:lstStyle/>
          <a:p>
            <a:endParaRPr lang="th-TH"/>
          </a:p>
        </p:txBody>
      </p:sp>
      <p:pic>
        <p:nvPicPr>
          <p:cNvPr id="76806" name="Picture 7" descr="imagesCAXGIC21.jpg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79388" y="190500"/>
            <a:ext cx="752475" cy="74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2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6100297-058F-4C48-9C23-F9BA8019C651}" type="slidenum">
              <a:rPr lang="en-US"/>
              <a:pPr>
                <a:defRPr/>
              </a:pPr>
              <a:t>61</a:t>
            </a:fld>
            <a:endParaRPr lang="en-US"/>
          </a:p>
        </p:txBody>
      </p:sp>
      <p:sp>
        <p:nvSpPr>
          <p:cNvPr id="77827" name="TextBox 4"/>
          <p:cNvSpPr txBox="1">
            <a:spLocks noChangeArrowheads="1"/>
          </p:cNvSpPr>
          <p:nvPr/>
        </p:nvSpPr>
        <p:spPr bwMode="auto">
          <a:xfrm>
            <a:off x="379413" y="203200"/>
            <a:ext cx="80391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4800"/>
              <a:t>Contact Person </a:t>
            </a:r>
          </a:p>
        </p:txBody>
      </p:sp>
      <p:sp>
        <p:nvSpPr>
          <p:cNvPr id="77828" name="TextBox 4"/>
          <p:cNvSpPr txBox="1">
            <a:spLocks noChangeArrowheads="1"/>
          </p:cNvSpPr>
          <p:nvPr/>
        </p:nvSpPr>
        <p:spPr bwMode="auto">
          <a:xfrm>
            <a:off x="647700" y="1355725"/>
            <a:ext cx="8039100" cy="1262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h-TH" b="1">
                <a:solidFill>
                  <a:srgbClr val="000099"/>
                </a:solidFill>
                <a:latin typeface="Tahoma" pitchFamily="34" charset="0"/>
                <a:cs typeface="Tahoma" pitchFamily="34" charset="0"/>
              </a:rPr>
              <a:t>กลุ่มเครดิตบูโร</a:t>
            </a:r>
            <a:endParaRPr lang="en-US" b="1">
              <a:solidFill>
                <a:srgbClr val="000099"/>
              </a:solidFill>
              <a:latin typeface="Tahoma" pitchFamily="34" charset="0"/>
              <a:cs typeface="Tahoma" pitchFamily="34" charset="0"/>
            </a:endParaRPr>
          </a:p>
          <a:p>
            <a:r>
              <a:rPr lang="th-TH" sz="2400">
                <a:latin typeface="Tahoma" pitchFamily="34" charset="0"/>
                <a:cs typeface="Tahoma" pitchFamily="34" charset="0"/>
              </a:rPr>
              <a:t>คุณเดือนฉาย  โทร. </a:t>
            </a:r>
            <a:r>
              <a:rPr lang="en-US" sz="2400">
                <a:latin typeface="Tahoma" pitchFamily="34" charset="0"/>
                <a:cs typeface="Tahoma" pitchFamily="34" charset="0"/>
              </a:rPr>
              <a:t>02-296</a:t>
            </a:r>
            <a:r>
              <a:rPr lang="th-TH" sz="2400">
                <a:latin typeface="Tahoma" pitchFamily="34" charset="0"/>
                <a:cs typeface="Tahoma" pitchFamily="34" charset="0"/>
              </a:rPr>
              <a:t>4179</a:t>
            </a:r>
          </a:p>
          <a:p>
            <a:r>
              <a:rPr lang="en-US" sz="2400">
                <a:latin typeface="Tahoma" pitchFamily="34" charset="0"/>
                <a:cs typeface="Tahoma" pitchFamily="34" charset="0"/>
                <a:hlinkClick r:id="rId2"/>
              </a:rPr>
              <a:t>Duanchai.Sitthikamtab@krungsri.com</a:t>
            </a:r>
            <a:endParaRPr lang="en-US" sz="24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77829" name="TextBox 4"/>
          <p:cNvSpPr txBox="1">
            <a:spLocks noChangeArrowheads="1"/>
          </p:cNvSpPr>
          <p:nvPr/>
        </p:nvSpPr>
        <p:spPr bwMode="auto">
          <a:xfrm>
            <a:off x="647700" y="2998788"/>
            <a:ext cx="8039100" cy="1262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000099"/>
                </a:solidFill>
                <a:latin typeface="Tahoma" pitchFamily="34" charset="0"/>
                <a:cs typeface="Tahoma" pitchFamily="34" charset="0"/>
              </a:rPr>
              <a:t>IT Help </a:t>
            </a:r>
            <a:r>
              <a:rPr lang="th-TH" sz="2400">
                <a:latin typeface="Tahoma" pitchFamily="34" charset="0"/>
                <a:cs typeface="Tahoma" pitchFamily="34" charset="0"/>
              </a:rPr>
              <a:t>โทร. </a:t>
            </a:r>
            <a:r>
              <a:rPr lang="en-US" sz="2400">
                <a:latin typeface="Tahoma" pitchFamily="34" charset="0"/>
                <a:cs typeface="Tahoma" pitchFamily="34" charset="0"/>
              </a:rPr>
              <a:t>02-2965555</a:t>
            </a:r>
            <a:endParaRPr lang="th-TH" sz="2400">
              <a:latin typeface="Tahoma" pitchFamily="34" charset="0"/>
              <a:cs typeface="Tahoma" pitchFamily="34" charset="0"/>
            </a:endParaRPr>
          </a:p>
          <a:p>
            <a:r>
              <a:rPr lang="en-US" sz="2400">
                <a:latin typeface="Tahoma" pitchFamily="34" charset="0"/>
                <a:cs typeface="Tahoma" pitchFamily="34" charset="0"/>
              </a:rPr>
              <a:t>Web Application </a:t>
            </a:r>
            <a:r>
              <a:rPr lang="th-TH" sz="2400">
                <a:latin typeface="Tahoma" pitchFamily="34" charset="0"/>
                <a:cs typeface="Tahoma" pitchFamily="34" charset="0"/>
              </a:rPr>
              <a:t>ข้อ </a:t>
            </a:r>
            <a:r>
              <a:rPr lang="en-US" sz="2400">
                <a:latin typeface="Tahoma" pitchFamily="34" charset="0"/>
                <a:cs typeface="Tahoma" pitchFamily="34" charset="0"/>
              </a:rPr>
              <a:t>23.1</a:t>
            </a:r>
          </a:p>
          <a:p>
            <a:r>
              <a:rPr lang="th-TH" sz="2400">
                <a:latin typeface="Tahoma" pitchFamily="34" charset="0"/>
                <a:cs typeface="Tahoma" pitchFamily="34" charset="0"/>
              </a:rPr>
              <a:t>(เข้าระบบไม่ได้, เปิดไฟล์รายงานผลไม่ได้ ฯลฯ)</a:t>
            </a:r>
            <a:endParaRPr lang="en-US" sz="24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77830" name="TextBox 5"/>
          <p:cNvSpPr txBox="1">
            <a:spLocks noChangeArrowheads="1"/>
          </p:cNvSpPr>
          <p:nvPr/>
        </p:nvSpPr>
        <p:spPr bwMode="auto">
          <a:xfrm>
            <a:off x="647700" y="4681538"/>
            <a:ext cx="8039100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000099"/>
                </a:solidFill>
                <a:latin typeface="Tahoma" pitchFamily="34" charset="0"/>
                <a:cs typeface="Tahoma" pitchFamily="34" charset="0"/>
              </a:rPr>
              <a:t>SME Trainer Team</a:t>
            </a:r>
          </a:p>
          <a:p>
            <a:r>
              <a:rPr lang="th-TH" sz="2400">
                <a:latin typeface="Tahoma" pitchFamily="34" charset="0"/>
                <a:cs typeface="Tahoma" pitchFamily="34" charset="0"/>
              </a:rPr>
              <a:t>โทร. </a:t>
            </a:r>
            <a:r>
              <a:rPr lang="en-US" sz="2400">
                <a:latin typeface="Tahoma" pitchFamily="34" charset="0"/>
                <a:cs typeface="Tahoma" pitchFamily="34" charset="0"/>
              </a:rPr>
              <a:t>02-2963840, 02-2964467</a:t>
            </a:r>
            <a:endParaRPr lang="th-TH" sz="2400">
              <a:latin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B3C780-32E2-4EE6-BDB5-C7E3F70D5645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95538" y="2193925"/>
            <a:ext cx="4157662" cy="14478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8800" b="1" dirty="0">
                <a:solidFill>
                  <a:schemeClr val="accent2">
                    <a:lumMod val="75000"/>
                  </a:schemeClr>
                </a:solidFill>
                <a:latin typeface="Monotype Corsiva" pitchFamily="66" charset="0"/>
                <a:ea typeface="+mn-ea"/>
                <a:cs typeface="Angsana New" pitchFamily="18" charset="-34"/>
              </a:rPr>
              <a:t>The End</a:t>
            </a:r>
            <a:endParaRPr lang="th-TH" sz="8800" b="1" dirty="0">
              <a:solidFill>
                <a:schemeClr val="accent2">
                  <a:lumMod val="75000"/>
                </a:schemeClr>
              </a:solidFill>
              <a:latin typeface="Monotype Corsiva" pitchFamily="66" charset="0"/>
              <a:ea typeface="+mn-ea"/>
              <a:cs typeface="Angsana New" pitchFamily="18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2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DD27FC6D-F8C1-403F-8DB1-038B66F80D14}" type="slidenum">
              <a:rPr lang="en-US"/>
              <a:pPr>
                <a:defRPr/>
              </a:pPr>
              <a:t>7</a:t>
            </a:fld>
            <a:endParaRPr lang="en-US"/>
          </a:p>
        </p:txBody>
      </p:sp>
      <p:pic>
        <p:nvPicPr>
          <p:cNvPr id="22531" name="Picture 18" descr="pencil1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5425" y="36513"/>
            <a:ext cx="630238" cy="61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2" name="Text Box 2"/>
          <p:cNvSpPr txBox="1">
            <a:spLocks noChangeArrowheads="1"/>
          </p:cNvSpPr>
          <p:nvPr/>
        </p:nvSpPr>
        <p:spPr bwMode="auto">
          <a:xfrm>
            <a:off x="903288" y="260350"/>
            <a:ext cx="8101012" cy="5222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lang="th-TH" b="1">
                <a:solidFill>
                  <a:srgbClr val="663300"/>
                </a:solidFill>
                <a:latin typeface="Cordia New" pitchFamily="34" charset="-34"/>
              </a:rPr>
              <a:t>กรอกเลขที่คำขอจากระบบ</a:t>
            </a:r>
            <a:r>
              <a:rPr lang="en-US" b="1">
                <a:solidFill>
                  <a:srgbClr val="663300"/>
                </a:solidFill>
                <a:latin typeface="Cordia New" pitchFamily="34" charset="-34"/>
                <a:cs typeface="Cordia New" pitchFamily="34" charset="-34"/>
              </a:rPr>
              <a:t> KEC </a:t>
            </a:r>
            <a:r>
              <a:rPr lang="th-TH" b="1">
                <a:solidFill>
                  <a:srgbClr val="663300"/>
                </a:solidFill>
                <a:latin typeface="Cordia New" pitchFamily="34" charset="-34"/>
              </a:rPr>
              <a:t>บนใบ</a:t>
            </a:r>
            <a:r>
              <a:rPr lang="en-US" b="1">
                <a:solidFill>
                  <a:srgbClr val="663300"/>
                </a:solidFill>
                <a:latin typeface="Cordia New" pitchFamily="34" charset="-34"/>
                <a:cs typeface="Cordia New" pitchFamily="34" charset="-34"/>
              </a:rPr>
              <a:t> Consent </a:t>
            </a:r>
            <a:r>
              <a:rPr lang="th-TH" b="1">
                <a:solidFill>
                  <a:srgbClr val="663300"/>
                </a:solidFill>
                <a:latin typeface="Cordia New" pitchFamily="34" charset="-34"/>
              </a:rPr>
              <a:t>ช่อง</a:t>
            </a:r>
            <a:r>
              <a:rPr lang="en-US" b="1">
                <a:solidFill>
                  <a:srgbClr val="663300"/>
                </a:solidFill>
                <a:latin typeface="Cordia New" pitchFamily="34" charset="-34"/>
                <a:cs typeface="Cordia New" pitchFamily="34" charset="-34"/>
              </a:rPr>
              <a:t> Ref.No</a:t>
            </a:r>
            <a:r>
              <a:rPr lang="th-TH" b="1">
                <a:solidFill>
                  <a:srgbClr val="663300"/>
                </a:solidFill>
                <a:latin typeface="Cordia New" pitchFamily="34" charset="-34"/>
              </a:rPr>
              <a:t>  ด้วยดินสอ</a:t>
            </a:r>
          </a:p>
        </p:txBody>
      </p:sp>
      <p:sp>
        <p:nvSpPr>
          <p:cNvPr id="22533" name="Line 4"/>
          <p:cNvSpPr>
            <a:spLocks noChangeShapeType="1"/>
          </p:cNvSpPr>
          <p:nvPr/>
        </p:nvSpPr>
        <p:spPr bwMode="auto">
          <a:xfrm>
            <a:off x="179388" y="738188"/>
            <a:ext cx="8964612" cy="0"/>
          </a:xfrm>
          <a:prstGeom prst="line">
            <a:avLst/>
          </a:prstGeom>
          <a:noFill/>
          <a:ln w="76200">
            <a:solidFill>
              <a:srgbClr val="FFBF00"/>
            </a:solidFill>
            <a:round/>
            <a:headEnd/>
            <a:tailEnd/>
          </a:ln>
        </p:spPr>
        <p:txBody>
          <a:bodyPr/>
          <a:lstStyle/>
          <a:p>
            <a:endParaRPr lang="th-TH"/>
          </a:p>
        </p:txBody>
      </p:sp>
      <p:grpSp>
        <p:nvGrpSpPr>
          <p:cNvPr id="22534" name="Group 15"/>
          <p:cNvGrpSpPr>
            <a:grpSpLocks/>
          </p:cNvGrpSpPr>
          <p:nvPr/>
        </p:nvGrpSpPr>
        <p:grpSpPr bwMode="auto">
          <a:xfrm>
            <a:off x="468313" y="989013"/>
            <a:ext cx="7669212" cy="5202237"/>
            <a:chOff x="468313" y="989013"/>
            <a:chExt cx="7669212" cy="5202237"/>
          </a:xfrm>
        </p:grpSpPr>
        <p:pic>
          <p:nvPicPr>
            <p:cNvPr id="22536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165596" y="3014480"/>
              <a:ext cx="5971245" cy="31767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Rounded Rectangular Callout 20"/>
            <p:cNvSpPr/>
            <p:nvPr/>
          </p:nvSpPr>
          <p:spPr bwMode="auto">
            <a:xfrm>
              <a:off x="6208713" y="1627188"/>
              <a:ext cx="1928812" cy="1016000"/>
            </a:xfrm>
            <a:prstGeom prst="wedgeRoundRectCallout">
              <a:avLst>
                <a:gd name="adj1" fmla="val -37221"/>
                <a:gd name="adj2" fmla="val 169428"/>
                <a:gd name="adj3" fmla="val 16667"/>
              </a:avLst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th-TH" sz="1100" dirty="0">
                  <a:solidFill>
                    <a:srgbClr val="FF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     กรอก</a:t>
              </a:r>
              <a:r>
                <a:rPr lang="en-US" sz="1100" dirty="0">
                  <a:solidFill>
                    <a:srgbClr val="FF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en-US" sz="1100" dirty="0" err="1">
                  <a:solidFill>
                    <a:srgbClr val="FF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Ref.no</a:t>
              </a:r>
              <a:r>
                <a:rPr lang="en-US" sz="1100" dirty="0">
                  <a:solidFill>
                    <a:srgbClr val="FF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th-TH" sz="1100" dirty="0">
                  <a:solidFill>
                    <a:srgbClr val="FF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ด้วยดินสอ</a:t>
              </a:r>
            </a:p>
            <a:p>
              <a:pPr algn="ctr">
                <a:defRPr/>
              </a:pPr>
              <a:r>
                <a:rPr lang="th-TH" sz="1100" dirty="0">
                  <a:solidFill>
                    <a:srgbClr val="FF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เพื่อกรณีสร้างคำขอผิด หรือ </a:t>
              </a:r>
            </a:p>
            <a:p>
              <a:pPr algn="ctr">
                <a:defRPr/>
              </a:pPr>
              <a:r>
                <a:rPr lang="th-TH" sz="1100" dirty="0">
                  <a:solidFill>
                    <a:srgbClr val="FF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มีการ</a:t>
              </a:r>
              <a:r>
                <a:rPr lang="en-US" sz="1100" dirty="0">
                  <a:solidFill>
                    <a:srgbClr val="FF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Reject </a:t>
              </a:r>
              <a:r>
                <a:rPr lang="th-TH" sz="1100" dirty="0">
                  <a:solidFill>
                    <a:srgbClr val="FF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จะแก้ไขได้</a:t>
              </a:r>
              <a:endParaRPr lang="en-US" sz="1100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pic>
          <p:nvPicPr>
            <p:cNvPr id="22538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68313" y="989013"/>
              <a:ext cx="5411676" cy="21600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Rounded Rectangle 5"/>
            <p:cNvSpPr/>
            <p:nvPr/>
          </p:nvSpPr>
          <p:spPr bwMode="auto">
            <a:xfrm>
              <a:off x="1103313" y="1914525"/>
              <a:ext cx="1871662" cy="2476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5645150" y="3887788"/>
              <a:ext cx="2419350" cy="307975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8" name="TextBox 7"/>
            <p:cNvSpPr txBox="1"/>
            <p:nvPr/>
          </p:nvSpPr>
          <p:spPr bwMode="auto">
            <a:xfrm>
              <a:off x="6208713" y="3887788"/>
              <a:ext cx="1928812" cy="24606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000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20120822_000226986_01</a:t>
              </a:r>
            </a:p>
          </p:txBody>
        </p:sp>
        <p:cxnSp>
          <p:nvCxnSpPr>
            <p:cNvPr id="12" name="Shape 11"/>
            <p:cNvCxnSpPr>
              <a:stCxn id="6" idx="2"/>
              <a:endCxn id="7" idx="1"/>
            </p:cNvCxnSpPr>
            <p:nvPr/>
          </p:nvCxnSpPr>
          <p:spPr bwMode="auto">
            <a:xfrm rot="16200000" flipH="1">
              <a:off x="2901950" y="1298575"/>
              <a:ext cx="1879600" cy="3606800"/>
            </a:xfrm>
            <a:prstGeom prst="curvedConnector2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 bwMode="auto">
            <a:xfrm>
              <a:off x="7677150" y="3303588"/>
              <a:ext cx="387350" cy="28098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ln>
                  <a:solidFill>
                    <a:srgbClr val="FF0000"/>
                  </a:solidFill>
                </a:ln>
              </a:endParaRPr>
            </a:p>
          </p:txBody>
        </p:sp>
      </p:grpSp>
      <p:pic>
        <p:nvPicPr>
          <p:cNvPr id="20494" name="Picture 19" descr="pencil4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08713" y="3149600"/>
            <a:ext cx="735012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69 0.04072 C -0.02518 0.03401 -0.02552 0.02869 -0.01771 0.02684 C -0.01007 0.02753 -0.00868 0.02522 -0.00643 0.03308 C -0.01198 0.04118 -0.01077 0.02822 -0.00886 0.02568 C -0.00764 0.02406 -0.00347 0.02336 -0.00174 0.02244 C 0.00712 0.0236 0.00833 0.02082 0.01024 0.03007 C 0.0085 0.04396 0.00225 0.02984 0.00955 0.0236 C 0.01718 0.02429 0.02014 0.02313 0.02396 0.031 C 0.02482 0.03516 0.02673 0.04187 0.02153 0.0354 C 0.01979 0.02892 0.02413 0.02915 0.02795 0.02776 C 0.03246 0.02383 0.03732 0.02591 0.04236 0.02776 C 0.04288 0.02845 0.0434 0.02938 0.04392 0.03007 C 0.04722 0.03378 0.04843 0.03632 0.04305 0.0384 C 0.03819 0.02892 0.04479 0.02799 0.04948 0.02568 C 0.06267 0.0266 0.06337 0.02267 0.06875 0.03308 C 0.06875 0.03354 0.06857 0.04164 0.06545 0.03956 C 0.06475 0.0391 0.06493 0.03748 0.06475 0.03632 C 0.06493 0.03378 0.06475 0.03123 0.06545 0.02892 C 0.06684 0.02475 0.07587 0.02406 0.0783 0.0236 C 0.08646 0.02452 0.08715 0.0236 0.09201 0.03007 C 0.09114 0.03979 0.09218 0.04002 0.08628 0.0428 C 0.08541 0.04234 0.08403 0.0428 0.08385 0.04164 C 0.08246 0.03493 0.0875 0.03146 0.09114 0.03007 C 0.10607 0.031 0.10555 0.02684 0.11024 0.03956 C 0.10937 0.0472 0.1085 0.04997 0.10625 0.04164 C 0.10833 0.03146 0.10972 0.03146 0.11753 0.03007 C 0.12725 0.03077 0.12986 0.02776 0.13507 0.0354 C 0.1368 0.04164 0.13455 0.04396 0.13038 0.04604 C 0.1276 0.03563 0.13489 0.03378 0.1408 0.03216 C 0.15312 0.03308 0.15503 0.02938 0.15833 0.04164 C 0.15712 0.04882 0.15659 0.04928 0.15121 0.04812 C 0.15295 0.03956 0.15729 0.03979 0.16319 0.03748 C 0.17326 0.03817 0.17621 0.03563 0.17916 0.04696 C 0.1776 0.04997 0.17639 0.05506 0.17187 0.04905 C 0.17031 0.04696 0.1743 0.04002 0.17517 0.0384 C 0.17951 0.03123 0.18784 0.02938 0.19427 0.02684 C 0.19843 0.0229 0.20468 0.02221 0.20798 0.01619 C 0.21059 0.0118 0.21146 0.00462 0.21441 0.00115 C 0.21493 -0.00139 0.21528 -0.0044 0.21666 -0.00625 " pathEditMode="relative" rAng="0" ptsTypes="ffffffffffffffffffffffffffffffffffffffA">
                                      <p:cBhvr>
                                        <p:cTn id="6" dur="5000" fill="hold"/>
                                        <p:tgtEl>
                                          <p:spTgt spid="204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" y="-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2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7B120EB5-B5C7-44BA-BBB5-75E6FCDD277F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23555" name="Text Box 2"/>
          <p:cNvSpPr txBox="1">
            <a:spLocks noChangeArrowheads="1"/>
          </p:cNvSpPr>
          <p:nvPr/>
        </p:nvSpPr>
        <p:spPr bwMode="auto">
          <a:xfrm>
            <a:off x="1292225" y="193675"/>
            <a:ext cx="5810250" cy="7016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lang="en-US" sz="4000" b="1">
                <a:solidFill>
                  <a:srgbClr val="663300"/>
                </a:solidFill>
                <a:latin typeface="Tahoma" pitchFamily="34" charset="0"/>
                <a:cs typeface="Tahoma" pitchFamily="34" charset="0"/>
              </a:rPr>
              <a:t>Roles</a:t>
            </a:r>
            <a:endParaRPr lang="th-TH" sz="4000" b="1">
              <a:solidFill>
                <a:srgbClr val="6633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23556" name="Line 4"/>
          <p:cNvSpPr>
            <a:spLocks noChangeShapeType="1"/>
          </p:cNvSpPr>
          <p:nvPr/>
        </p:nvSpPr>
        <p:spPr bwMode="auto">
          <a:xfrm>
            <a:off x="120650" y="1001713"/>
            <a:ext cx="8964613" cy="0"/>
          </a:xfrm>
          <a:prstGeom prst="line">
            <a:avLst/>
          </a:prstGeom>
          <a:noFill/>
          <a:ln w="76200">
            <a:solidFill>
              <a:srgbClr val="FFBF00"/>
            </a:solidFill>
            <a:round/>
            <a:headEnd/>
            <a:tailEnd/>
          </a:ln>
        </p:spPr>
        <p:txBody>
          <a:bodyPr/>
          <a:lstStyle/>
          <a:p>
            <a:endParaRPr lang="th-TH"/>
          </a:p>
        </p:txBody>
      </p:sp>
      <p:sp>
        <p:nvSpPr>
          <p:cNvPr id="23557" name="Subtitle 2"/>
          <p:cNvSpPr txBox="1">
            <a:spLocks/>
          </p:cNvSpPr>
          <p:nvPr/>
        </p:nvSpPr>
        <p:spPr bwMode="auto">
          <a:xfrm>
            <a:off x="179388" y="1176338"/>
            <a:ext cx="8245475" cy="478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Calibri" pitchFamily="34" charset="0"/>
              <a:buAutoNum type="arabicPeriod"/>
            </a:pPr>
            <a:r>
              <a:rPr lang="en-US" sz="4000" b="1">
                <a:solidFill>
                  <a:srgbClr val="6F5F5E"/>
                </a:solidFill>
              </a:rPr>
              <a:t>Requester</a:t>
            </a:r>
            <a:r>
              <a:rPr lang="th-TH" sz="4000" b="1">
                <a:solidFill>
                  <a:srgbClr val="6F5F5E"/>
                </a:solidFill>
              </a:rPr>
              <a:t>  ได้แก่ </a:t>
            </a:r>
            <a:r>
              <a:rPr lang="en-US" sz="4000" b="1">
                <a:solidFill>
                  <a:srgbClr val="6F5F5E"/>
                </a:solidFill>
              </a:rPr>
              <a:t>RM </a:t>
            </a:r>
            <a:endParaRPr lang="en-US" sz="4000" b="1">
              <a:solidFill>
                <a:srgbClr val="BFBFBF"/>
              </a:solidFill>
            </a:endParaRPr>
          </a:p>
          <a:p>
            <a:pPr marL="342900" indent="-342900">
              <a:spcBef>
                <a:spcPct val="20000"/>
              </a:spcBef>
              <a:buFont typeface="Calibri" pitchFamily="34" charset="0"/>
              <a:buAutoNum type="arabicPeriod"/>
            </a:pPr>
            <a:r>
              <a:rPr lang="en-US" sz="4000" b="1">
                <a:solidFill>
                  <a:srgbClr val="BFBFBF"/>
                </a:solidFill>
              </a:rPr>
              <a:t>Searcher</a:t>
            </a:r>
          </a:p>
          <a:p>
            <a:pPr marL="342900" indent="-342900">
              <a:spcBef>
                <a:spcPct val="20000"/>
              </a:spcBef>
              <a:buFont typeface="Calibri" pitchFamily="34" charset="0"/>
              <a:buAutoNum type="arabicPeriod"/>
            </a:pPr>
            <a:r>
              <a:rPr lang="en-US" sz="4000" b="1">
                <a:solidFill>
                  <a:srgbClr val="BFBFBF"/>
                </a:solidFill>
              </a:rPr>
              <a:t>Checker</a:t>
            </a:r>
          </a:p>
          <a:p>
            <a:pPr marL="342900" indent="-342900">
              <a:spcBef>
                <a:spcPct val="20000"/>
              </a:spcBef>
              <a:buFont typeface="Calibri" pitchFamily="34" charset="0"/>
              <a:buAutoNum type="arabicPeriod"/>
            </a:pPr>
            <a:r>
              <a:rPr lang="en-US" sz="4000" b="1">
                <a:solidFill>
                  <a:srgbClr val="6F5F5E"/>
                </a:solidFill>
              </a:rPr>
              <a:t>Viewer   </a:t>
            </a:r>
            <a:r>
              <a:rPr lang="th-TH" sz="4000" b="1">
                <a:solidFill>
                  <a:srgbClr val="6F5F5E"/>
                </a:solidFill>
              </a:rPr>
              <a:t>ได้แก่ </a:t>
            </a:r>
            <a:r>
              <a:rPr lang="en-US" sz="4000" b="1">
                <a:solidFill>
                  <a:srgbClr val="6F5F5E"/>
                </a:solidFill>
              </a:rPr>
              <a:t>RM, CM</a:t>
            </a:r>
          </a:p>
          <a:p>
            <a:pPr marL="342900" indent="-342900">
              <a:spcBef>
                <a:spcPct val="20000"/>
              </a:spcBef>
              <a:buFont typeface="Calibri" pitchFamily="34" charset="0"/>
              <a:buAutoNum type="arabicPeriod"/>
            </a:pPr>
            <a:r>
              <a:rPr lang="en-US" sz="4000" b="1">
                <a:solidFill>
                  <a:srgbClr val="BFBFBF"/>
                </a:solidFill>
              </a:rPr>
              <a:t>Admin</a:t>
            </a:r>
          </a:p>
          <a:p>
            <a:pPr marL="342900" indent="-342900">
              <a:spcBef>
                <a:spcPct val="20000"/>
              </a:spcBef>
              <a:buFont typeface="Calibri" pitchFamily="34" charset="0"/>
              <a:buAutoNum type="arabicPeriod"/>
            </a:pPr>
            <a:r>
              <a:rPr lang="en-US" sz="4000" b="1">
                <a:solidFill>
                  <a:srgbClr val="BFBFBF"/>
                </a:solidFill>
              </a:rPr>
              <a:t>SMER</a:t>
            </a:r>
          </a:p>
        </p:txBody>
      </p:sp>
      <p:pic>
        <p:nvPicPr>
          <p:cNvPr id="23558" name="Picture 6" descr="role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388" y="0"/>
            <a:ext cx="895350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2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2A40EA39-DB35-497A-A621-E7EC2EB95222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24579" name="Text Box 2"/>
          <p:cNvSpPr txBox="1">
            <a:spLocks noChangeArrowheads="1"/>
          </p:cNvSpPr>
          <p:nvPr/>
        </p:nvSpPr>
        <p:spPr bwMode="auto">
          <a:xfrm>
            <a:off x="928688" y="58738"/>
            <a:ext cx="6315075" cy="7016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>
              <a:spcBef>
                <a:spcPct val="50000"/>
              </a:spcBef>
            </a:pPr>
            <a:r>
              <a:rPr lang="th-TH" sz="4000" b="1">
                <a:solidFill>
                  <a:srgbClr val="663300"/>
                </a:solidFill>
                <a:latin typeface="Cordia New" pitchFamily="34" charset="-34"/>
              </a:rPr>
              <a:t>แนบเอกสารประกอบในระบบ</a:t>
            </a:r>
            <a:r>
              <a:rPr lang="en-US" sz="4000" b="1">
                <a:solidFill>
                  <a:srgbClr val="663300"/>
                </a:solidFill>
                <a:latin typeface="Cordia New" pitchFamily="34" charset="-34"/>
                <a:cs typeface="Cordia New" pitchFamily="34" charset="-34"/>
              </a:rPr>
              <a:t> KEC </a:t>
            </a:r>
            <a:endParaRPr lang="th-TH" sz="4000" b="1">
              <a:solidFill>
                <a:srgbClr val="663300"/>
              </a:solidFill>
              <a:latin typeface="Cordia New" pitchFamily="34" charset="-34"/>
            </a:endParaRPr>
          </a:p>
        </p:txBody>
      </p:sp>
      <p:pic>
        <p:nvPicPr>
          <p:cNvPr id="24580" name="Picture 6" descr="attachment_button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2725" y="0"/>
            <a:ext cx="715963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1" name="Line 4"/>
          <p:cNvSpPr>
            <a:spLocks noChangeShapeType="1"/>
          </p:cNvSpPr>
          <p:nvPr/>
        </p:nvSpPr>
        <p:spPr bwMode="auto">
          <a:xfrm>
            <a:off x="179388" y="711200"/>
            <a:ext cx="8964612" cy="0"/>
          </a:xfrm>
          <a:prstGeom prst="line">
            <a:avLst/>
          </a:prstGeom>
          <a:noFill/>
          <a:ln w="76200">
            <a:solidFill>
              <a:srgbClr val="FFBF00"/>
            </a:solidFill>
            <a:round/>
            <a:headEnd/>
            <a:tailEnd/>
          </a:ln>
        </p:spPr>
        <p:txBody>
          <a:bodyPr/>
          <a:lstStyle/>
          <a:p>
            <a:endParaRPr lang="th-TH"/>
          </a:p>
        </p:txBody>
      </p:sp>
      <p:sp>
        <p:nvSpPr>
          <p:cNvPr id="24582" name="Title 1"/>
          <p:cNvSpPr txBox="1">
            <a:spLocks/>
          </p:cNvSpPr>
          <p:nvPr/>
        </p:nvSpPr>
        <p:spPr bwMode="auto">
          <a:xfrm>
            <a:off x="193675" y="871538"/>
            <a:ext cx="8891588" cy="378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000">
                <a:solidFill>
                  <a:srgbClr val="6F5F5E"/>
                </a:solidFill>
              </a:rPr>
              <a:t/>
            </a:r>
            <a:br>
              <a:rPr lang="en-US" sz="2000">
                <a:solidFill>
                  <a:srgbClr val="6F5F5E"/>
                </a:solidFill>
              </a:rPr>
            </a:br>
            <a:r>
              <a:rPr lang="en-US" sz="2000" b="1">
                <a:solidFill>
                  <a:srgbClr val="CC0099"/>
                </a:solidFill>
              </a:rPr>
              <a:t>1. </a:t>
            </a:r>
            <a:r>
              <a:rPr lang="th-TH" sz="2000" b="1">
                <a:solidFill>
                  <a:srgbClr val="CC0099"/>
                </a:solidFill>
              </a:rPr>
              <a:t>กรณีการขอทบทวนวงเงิน</a:t>
            </a:r>
            <a:r>
              <a:rPr lang="en-US" sz="2000" b="1">
                <a:solidFill>
                  <a:srgbClr val="CC0099"/>
                </a:solidFill>
              </a:rPr>
              <a:t> Non Cash</a:t>
            </a:r>
            <a:r>
              <a:rPr lang="th-TH" sz="2000" b="1">
                <a:solidFill>
                  <a:srgbClr val="CC0099"/>
                </a:solidFill>
              </a:rPr>
              <a:t> เช่น</a:t>
            </a:r>
            <a:r>
              <a:rPr lang="en-US" sz="2000" b="1">
                <a:solidFill>
                  <a:srgbClr val="CC0099"/>
                </a:solidFill>
              </a:rPr>
              <a:t> LG </a:t>
            </a:r>
            <a:r>
              <a:rPr lang="th-TH" sz="2000" b="1">
                <a:solidFill>
                  <a:srgbClr val="CC0099"/>
                </a:solidFill>
              </a:rPr>
              <a:t> </a:t>
            </a:r>
          </a:p>
          <a:p>
            <a:endParaRPr lang="th-TH" sz="2000">
              <a:solidFill>
                <a:srgbClr val="6F5F5E"/>
              </a:solidFill>
            </a:endParaRPr>
          </a:p>
          <a:p>
            <a:r>
              <a:rPr lang="th-TH" sz="2000">
                <a:solidFill>
                  <a:srgbClr val="6F5F5E"/>
                </a:solidFill>
              </a:rPr>
              <a:t>   </a:t>
            </a:r>
            <a:r>
              <a:rPr lang="th-TH" sz="2000"/>
              <a:t>เนื่องจากธนาคารไม่ได้ส่งข้อมูล </a:t>
            </a:r>
            <a:r>
              <a:rPr lang="en-US" sz="2000"/>
              <a:t>Non Cash</a:t>
            </a:r>
            <a:r>
              <a:rPr lang="th-TH" sz="2000"/>
              <a:t> ให้กับ บริษัท</a:t>
            </a:r>
            <a:r>
              <a:rPr lang="en-US" sz="2000"/>
              <a:t> NCB </a:t>
            </a:r>
            <a:r>
              <a:rPr lang="th-TH" sz="2000"/>
              <a:t>ทำให้ไม่สามารถสืบค้นรายงานเครดิตวงเงิน </a:t>
            </a:r>
            <a:r>
              <a:rPr lang="en-US" sz="2000"/>
              <a:t>Non Cash </a:t>
            </a:r>
            <a:r>
              <a:rPr lang="th-TH" sz="2000"/>
              <a:t>ผ่านระบบ</a:t>
            </a:r>
            <a:r>
              <a:rPr lang="en-US" sz="2000"/>
              <a:t> KEC </a:t>
            </a:r>
            <a:r>
              <a:rPr lang="th-TH" sz="2000"/>
              <a:t>ได้ทันที ทีมเครดิตบูโรต้องขอสืบค้นเป็นกรณีๆ ไป</a:t>
            </a:r>
          </a:p>
          <a:p>
            <a:endParaRPr lang="th-TH" sz="2000"/>
          </a:p>
          <a:p>
            <a:r>
              <a:rPr lang="th-TH" sz="2000"/>
              <a:t>  ดังนั้น เพื่อให้ทีมเครดิตบูโรสามารถดำเนินการได้รวดเร็ว ให้แนบไฟล์ </a:t>
            </a:r>
            <a:r>
              <a:rPr lang="en-US" sz="2000"/>
              <a:t>Scan C/A </a:t>
            </a:r>
            <a:r>
              <a:rPr lang="th-TH" sz="2000"/>
              <a:t>ฉบับที่มีการอนุมัติวงเงิน </a:t>
            </a:r>
            <a:r>
              <a:rPr lang="en-US" sz="2000"/>
              <a:t>LG </a:t>
            </a:r>
            <a:r>
              <a:rPr lang="th-TH" sz="2000"/>
              <a:t>ในระบบ</a:t>
            </a:r>
            <a:r>
              <a:rPr lang="en-US" sz="2000"/>
              <a:t> KEC </a:t>
            </a:r>
            <a:r>
              <a:rPr lang="th-TH" sz="2000"/>
              <a:t>ด้วย</a:t>
            </a:r>
          </a:p>
          <a:p>
            <a:endParaRPr lang="th-TH" sz="2000">
              <a:solidFill>
                <a:srgbClr val="6F5F5E"/>
              </a:solidFill>
            </a:endParaRPr>
          </a:p>
          <a:p>
            <a:r>
              <a:rPr lang="th-TH" sz="2000">
                <a:solidFill>
                  <a:srgbClr val="6F5F5E"/>
                </a:solidFill>
              </a:rPr>
              <a:t/>
            </a:r>
            <a:br>
              <a:rPr lang="th-TH" sz="2000">
                <a:solidFill>
                  <a:srgbClr val="6F5F5E"/>
                </a:solidFill>
              </a:rPr>
            </a:br>
            <a:r>
              <a:rPr lang="th-TH" sz="2000">
                <a:solidFill>
                  <a:srgbClr val="6F5F5E"/>
                </a:solidFill>
              </a:rPr>
              <a:t/>
            </a:r>
            <a:br>
              <a:rPr lang="th-TH" sz="2000">
                <a:solidFill>
                  <a:srgbClr val="6F5F5E"/>
                </a:solidFill>
              </a:rPr>
            </a:br>
            <a:endParaRPr lang="en-US" sz="2000">
              <a:solidFill>
                <a:srgbClr val="6F5F5E"/>
              </a:solidFill>
            </a:endParaRPr>
          </a:p>
        </p:txBody>
      </p:sp>
      <p:pic>
        <p:nvPicPr>
          <p:cNvPr id="24583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77963" y="4035425"/>
            <a:ext cx="4894262" cy="2089150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  <p:pic>
        <p:nvPicPr>
          <p:cNvPr id="24584" name="Picture 8" descr="paperclip.jpg"/>
          <p:cNvPicPr>
            <a:picLocks noChangeAspect="1"/>
          </p:cNvPicPr>
          <p:nvPr/>
        </p:nvPicPr>
        <p:blipFill>
          <a:blip r:embed="rId4"/>
          <a:srcRect l="29817" r="26903"/>
          <a:stretch>
            <a:fillRect/>
          </a:stretch>
        </p:blipFill>
        <p:spPr bwMode="auto">
          <a:xfrm>
            <a:off x="2063750" y="3775075"/>
            <a:ext cx="463550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OA Colour">
      <a:dk1>
        <a:srgbClr val="6F5F5E"/>
      </a:dk1>
      <a:lt1>
        <a:sysClr val="window" lastClr="FFFFFF"/>
      </a:lt1>
      <a:dk2>
        <a:srgbClr val="000000"/>
      </a:dk2>
      <a:lt2>
        <a:srgbClr val="FFDA00"/>
      </a:lt2>
      <a:accent1>
        <a:srgbClr val="403234"/>
      </a:accent1>
      <a:accent2>
        <a:srgbClr val="E11931"/>
      </a:accent2>
      <a:accent3>
        <a:srgbClr val="4C953D"/>
      </a:accent3>
      <a:accent4>
        <a:srgbClr val="007DC5"/>
      </a:accent4>
      <a:accent5>
        <a:srgbClr val="F15A22"/>
      </a:accent5>
      <a:accent6>
        <a:srgbClr val="00A1AD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24844</TotalTime>
  <Words>1521</Words>
  <Application>Microsoft Office PowerPoint</Application>
  <PresentationFormat>On-screen Show (4:3)</PresentationFormat>
  <Paragraphs>329</Paragraphs>
  <Slides>62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73" baseType="lpstr">
      <vt:lpstr>Arial</vt:lpstr>
      <vt:lpstr>MS PGothic</vt:lpstr>
      <vt:lpstr>Angsana New</vt:lpstr>
      <vt:lpstr>Calibri</vt:lpstr>
      <vt:lpstr>Cordia New</vt:lpstr>
      <vt:lpstr>Tahoma</vt:lpstr>
      <vt:lpstr>Wingdings</vt:lpstr>
      <vt:lpstr>Broadway</vt:lpstr>
      <vt:lpstr>Monotype Corsiva</vt:lpstr>
      <vt:lpstr>Office Theme</vt:lpstr>
      <vt:lpstr>1_Office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</vt:vector>
  </TitlesOfParts>
  <Company>Interbrand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Kenny Tiang</dc:creator>
  <cp:lastModifiedBy>136143</cp:lastModifiedBy>
  <cp:revision>2862</cp:revision>
  <dcterms:created xsi:type="dcterms:W3CDTF">2011-05-30T06:59:43Z</dcterms:created>
  <dcterms:modified xsi:type="dcterms:W3CDTF">2012-12-06T03:38:56Z</dcterms:modified>
</cp:coreProperties>
</file>